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5" r:id="rId4"/>
    <p:sldId id="310" r:id="rId5"/>
    <p:sldId id="297" r:id="rId6"/>
    <p:sldId id="260" r:id="rId7"/>
    <p:sldId id="261" r:id="rId8"/>
    <p:sldId id="262" r:id="rId9"/>
    <p:sldId id="263" r:id="rId10"/>
    <p:sldId id="264" r:id="rId11"/>
    <p:sldId id="318" r:id="rId12"/>
    <p:sldId id="299" r:id="rId13"/>
    <p:sldId id="300" r:id="rId14"/>
    <p:sldId id="301" r:id="rId15"/>
    <p:sldId id="302" r:id="rId16"/>
    <p:sldId id="303" r:id="rId17"/>
    <p:sldId id="304" r:id="rId18"/>
    <p:sldId id="305" r:id="rId19"/>
    <p:sldId id="306" r:id="rId20"/>
    <p:sldId id="307" r:id="rId21"/>
    <p:sldId id="308" r:id="rId22"/>
    <p:sldId id="309" r:id="rId23"/>
    <p:sldId id="314" r:id="rId24"/>
    <p:sldId id="311" r:id="rId25"/>
    <p:sldId id="312" r:id="rId26"/>
    <p:sldId id="315" r:id="rId27"/>
    <p:sldId id="316" r:id="rId28"/>
    <p:sldId id="317" r:id="rId2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940E09-342E-79A3-5A3C-6FD8DBDD6D7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A57E5ED7-630D-3996-65BC-E2BBFEFE6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AA1DF090-C5F3-9F13-A2C0-6725AF3A906F}"/>
              </a:ext>
            </a:extLst>
          </p:cNvPr>
          <p:cNvSpPr>
            <a:spLocks noGrp="1"/>
          </p:cNvSpPr>
          <p:nvPr>
            <p:ph type="dt" sz="half" idx="10"/>
          </p:nvPr>
        </p:nvSpPr>
        <p:spPr>
          <a:xfrm>
            <a:off x="381000" y="6355031"/>
            <a:ext cx="2743200" cy="365125"/>
          </a:xfrm>
        </p:spPr>
        <p:txBody>
          <a:bodyPr/>
          <a:lstStyle/>
          <a:p>
            <a:fld id="{FC694FF7-EA32-4832-8AC3-520C82AD378C}" type="datetimeFigureOut">
              <a:rPr lang="es-MX" smtClean="0"/>
              <a:t>15/04/2026</a:t>
            </a:fld>
            <a:endParaRPr lang="es-MX"/>
          </a:p>
        </p:txBody>
      </p:sp>
      <p:sp>
        <p:nvSpPr>
          <p:cNvPr id="5" name="Marcador de pie de página 4">
            <a:extLst>
              <a:ext uri="{FF2B5EF4-FFF2-40B4-BE49-F238E27FC236}">
                <a16:creationId xmlns:a16="http://schemas.microsoft.com/office/drawing/2014/main" id="{C432275D-3797-46BF-55ED-6DBD5536DAA4}"/>
              </a:ext>
            </a:extLst>
          </p:cNvPr>
          <p:cNvSpPr>
            <a:spLocks noGrp="1"/>
          </p:cNvSpPr>
          <p:nvPr>
            <p:ph type="ftr" sz="quarter" idx="11"/>
          </p:nvPr>
        </p:nvSpPr>
        <p:spPr>
          <a:xfrm>
            <a:off x="7696200" y="6355030"/>
            <a:ext cx="4114800" cy="365125"/>
          </a:xfrm>
        </p:spPr>
        <p:txBody>
          <a:bodyPr/>
          <a:lstStyle/>
          <a:p>
            <a:r>
              <a:rPr lang="es-MX" dirty="0"/>
              <a:t>Dirección General de Administración/Coordinación de Archivos</a:t>
            </a:r>
          </a:p>
        </p:txBody>
      </p:sp>
      <p:pic>
        <p:nvPicPr>
          <p:cNvPr id="7" name="Imagen 6">
            <a:extLst>
              <a:ext uri="{FF2B5EF4-FFF2-40B4-BE49-F238E27FC236}">
                <a16:creationId xmlns:a16="http://schemas.microsoft.com/office/drawing/2014/main" id="{5B8B72C7-229F-9606-613D-9E07330492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118" y="33758"/>
            <a:ext cx="1737360" cy="731520"/>
          </a:xfrm>
          <a:prstGeom prst="rect">
            <a:avLst/>
          </a:prstGeom>
          <a:noFill/>
          <a:ln>
            <a:noFill/>
          </a:ln>
        </p:spPr>
      </p:pic>
    </p:spTree>
    <p:extLst>
      <p:ext uri="{BB962C8B-B14F-4D97-AF65-F5344CB8AC3E}">
        <p14:creationId xmlns:p14="http://schemas.microsoft.com/office/powerpoint/2010/main" val="416335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9FE5B65-52E9-7D40-B313-E90572FF45E5}"/>
              </a:ext>
            </a:extLst>
          </p:cNvPr>
          <p:cNvSpPr>
            <a:spLocks noGrp="1"/>
          </p:cNvSpPr>
          <p:nvPr>
            <p:ph idx="1"/>
          </p:nvPr>
        </p:nvSpPr>
        <p:spPr>
          <a:xfrm>
            <a:off x="838200" y="765278"/>
            <a:ext cx="10515600" cy="5411685"/>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fecha 3">
            <a:extLst>
              <a:ext uri="{FF2B5EF4-FFF2-40B4-BE49-F238E27FC236}">
                <a16:creationId xmlns:a16="http://schemas.microsoft.com/office/drawing/2014/main" id="{7BEB1674-C805-9B89-44D8-860B6CC14001}"/>
              </a:ext>
            </a:extLst>
          </p:cNvPr>
          <p:cNvSpPr>
            <a:spLocks noGrp="1"/>
          </p:cNvSpPr>
          <p:nvPr>
            <p:ph type="dt" sz="half" idx="10"/>
          </p:nvPr>
        </p:nvSpPr>
        <p:spPr/>
        <p:txBody>
          <a:bodyPr/>
          <a:lstStyle/>
          <a:p>
            <a:fld id="{FC694FF7-EA32-4832-8AC3-520C82AD378C}" type="datetimeFigureOut">
              <a:rPr lang="es-MX" smtClean="0"/>
              <a:t>15/04/2026</a:t>
            </a:fld>
            <a:endParaRPr lang="es-MX"/>
          </a:p>
        </p:txBody>
      </p:sp>
      <p:sp>
        <p:nvSpPr>
          <p:cNvPr id="5" name="Marcador de pie de página 4">
            <a:extLst>
              <a:ext uri="{FF2B5EF4-FFF2-40B4-BE49-F238E27FC236}">
                <a16:creationId xmlns:a16="http://schemas.microsoft.com/office/drawing/2014/main" id="{04C68866-3017-C996-2511-08D0FD04AC2F}"/>
              </a:ext>
            </a:extLst>
          </p:cNvPr>
          <p:cNvSpPr>
            <a:spLocks noGrp="1"/>
          </p:cNvSpPr>
          <p:nvPr>
            <p:ph type="ftr" sz="quarter" idx="11"/>
          </p:nvPr>
        </p:nvSpPr>
        <p:spPr>
          <a:xfrm>
            <a:off x="7239000" y="6363658"/>
            <a:ext cx="4114800" cy="365125"/>
          </a:xfrm>
        </p:spPr>
        <p:txBody>
          <a:bodyPr/>
          <a:lstStyle/>
          <a:p>
            <a:r>
              <a:rPr lang="es-MX" dirty="0"/>
              <a:t>Dirección General de Administración/Coordinación de Archivos</a:t>
            </a:r>
          </a:p>
          <a:p>
            <a:endParaRPr lang="es-MX" dirty="0"/>
          </a:p>
        </p:txBody>
      </p:sp>
      <p:pic>
        <p:nvPicPr>
          <p:cNvPr id="7" name="Imagen 6">
            <a:extLst>
              <a:ext uri="{FF2B5EF4-FFF2-40B4-BE49-F238E27FC236}">
                <a16:creationId xmlns:a16="http://schemas.microsoft.com/office/drawing/2014/main" id="{89EC1A84-0415-F8A3-42F5-5775FD5536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118" y="33758"/>
            <a:ext cx="1737360" cy="731520"/>
          </a:xfrm>
          <a:prstGeom prst="rect">
            <a:avLst/>
          </a:prstGeom>
          <a:noFill/>
          <a:ln>
            <a:noFill/>
          </a:ln>
        </p:spPr>
      </p:pic>
    </p:spTree>
    <p:extLst>
      <p:ext uri="{BB962C8B-B14F-4D97-AF65-F5344CB8AC3E}">
        <p14:creationId xmlns:p14="http://schemas.microsoft.com/office/powerpoint/2010/main" val="921431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06B72A-8A5A-1267-F24E-BFDFEB69187C}"/>
              </a:ext>
            </a:extLst>
          </p:cNvPr>
          <p:cNvSpPr>
            <a:spLocks noGrp="1"/>
          </p:cNvSpPr>
          <p:nvPr>
            <p:ph type="title"/>
          </p:nvPr>
        </p:nvSpPr>
        <p:spPr>
          <a:xfrm>
            <a:off x="831850" y="655608"/>
            <a:ext cx="10515600" cy="5564037"/>
          </a:xfrm>
        </p:spPr>
        <p:txBody>
          <a:bodyPr anchor="b"/>
          <a:lstStyle>
            <a:lvl1pPr>
              <a:defRPr sz="6000"/>
            </a:lvl1pPr>
          </a:lstStyle>
          <a:p>
            <a:r>
              <a:rPr lang="es-ES" dirty="0"/>
              <a:t>Haga clic para modificar el estilo de título del patrón</a:t>
            </a:r>
            <a:endParaRPr lang="es-MX" dirty="0"/>
          </a:p>
        </p:txBody>
      </p:sp>
      <p:sp>
        <p:nvSpPr>
          <p:cNvPr id="4" name="Marcador de fecha 3">
            <a:extLst>
              <a:ext uri="{FF2B5EF4-FFF2-40B4-BE49-F238E27FC236}">
                <a16:creationId xmlns:a16="http://schemas.microsoft.com/office/drawing/2014/main" id="{F1BA95D4-B481-0609-D895-3F1F16B4CF8B}"/>
              </a:ext>
            </a:extLst>
          </p:cNvPr>
          <p:cNvSpPr>
            <a:spLocks noGrp="1"/>
          </p:cNvSpPr>
          <p:nvPr>
            <p:ph type="dt" sz="half" idx="10"/>
          </p:nvPr>
        </p:nvSpPr>
        <p:spPr/>
        <p:txBody>
          <a:bodyPr/>
          <a:lstStyle/>
          <a:p>
            <a:fld id="{FC694FF7-EA32-4832-8AC3-520C82AD378C}" type="datetimeFigureOut">
              <a:rPr lang="es-MX" smtClean="0"/>
              <a:t>15/04/2026</a:t>
            </a:fld>
            <a:endParaRPr lang="es-MX"/>
          </a:p>
        </p:txBody>
      </p:sp>
      <p:sp>
        <p:nvSpPr>
          <p:cNvPr id="5" name="Marcador de pie de página 4">
            <a:extLst>
              <a:ext uri="{FF2B5EF4-FFF2-40B4-BE49-F238E27FC236}">
                <a16:creationId xmlns:a16="http://schemas.microsoft.com/office/drawing/2014/main" id="{38238BA2-2B78-1D63-0398-7D4DF398C1DE}"/>
              </a:ext>
            </a:extLst>
          </p:cNvPr>
          <p:cNvSpPr>
            <a:spLocks noGrp="1"/>
          </p:cNvSpPr>
          <p:nvPr>
            <p:ph type="ftr" sz="quarter" idx="11"/>
          </p:nvPr>
        </p:nvSpPr>
        <p:spPr>
          <a:xfrm>
            <a:off x="7232650" y="6372285"/>
            <a:ext cx="4114800" cy="365125"/>
          </a:xfrm>
        </p:spPr>
        <p:txBody>
          <a:bodyPr/>
          <a:lstStyle/>
          <a:p>
            <a:r>
              <a:rPr lang="es-MX" dirty="0"/>
              <a:t>Dirección General de Administración/Coordinación de Archivos</a:t>
            </a:r>
          </a:p>
          <a:p>
            <a:endParaRPr lang="es-MX" dirty="0"/>
          </a:p>
        </p:txBody>
      </p:sp>
      <p:pic>
        <p:nvPicPr>
          <p:cNvPr id="7" name="Imagen 6">
            <a:extLst>
              <a:ext uri="{FF2B5EF4-FFF2-40B4-BE49-F238E27FC236}">
                <a16:creationId xmlns:a16="http://schemas.microsoft.com/office/drawing/2014/main" id="{26D0E7E7-0F0E-B7FA-0E91-8A252D3EFC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118" y="33758"/>
            <a:ext cx="1737360" cy="731520"/>
          </a:xfrm>
          <a:prstGeom prst="rect">
            <a:avLst/>
          </a:prstGeom>
          <a:noFill/>
          <a:ln>
            <a:noFill/>
          </a:ln>
        </p:spPr>
      </p:pic>
    </p:spTree>
    <p:extLst>
      <p:ext uri="{BB962C8B-B14F-4D97-AF65-F5344CB8AC3E}">
        <p14:creationId xmlns:p14="http://schemas.microsoft.com/office/powerpoint/2010/main" val="1550007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4D0DEA-BBA4-3344-5A32-57B9EC487C85}"/>
              </a:ext>
            </a:extLst>
          </p:cNvPr>
          <p:cNvSpPr>
            <a:spLocks noGrp="1"/>
          </p:cNvSpPr>
          <p:nvPr>
            <p:ph type="title"/>
          </p:nvPr>
        </p:nvSpPr>
        <p:spPr>
          <a:xfrm>
            <a:off x="838200" y="681037"/>
            <a:ext cx="10515600" cy="1009651"/>
          </a:xfrm>
        </p:spPr>
        <p:txBody>
          <a:bodyPr/>
          <a:lstStyle/>
          <a:p>
            <a:r>
              <a:rPr lang="es-ES" dirty="0"/>
              <a:t>Haga clic para modificar el estilo de título del patrón</a:t>
            </a:r>
            <a:endParaRPr lang="es-MX" dirty="0"/>
          </a:p>
        </p:txBody>
      </p:sp>
      <p:sp>
        <p:nvSpPr>
          <p:cNvPr id="3" name="Marcador de contenido 2">
            <a:extLst>
              <a:ext uri="{FF2B5EF4-FFF2-40B4-BE49-F238E27FC236}">
                <a16:creationId xmlns:a16="http://schemas.microsoft.com/office/drawing/2014/main" id="{F16A8254-9C61-C5FC-00E6-81CE6E86118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BE68642C-D109-B60D-92E3-65D209B59DD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945A57F7-D685-58B1-6989-DBA958B7CBCA}"/>
              </a:ext>
            </a:extLst>
          </p:cNvPr>
          <p:cNvSpPr>
            <a:spLocks noGrp="1"/>
          </p:cNvSpPr>
          <p:nvPr>
            <p:ph type="dt" sz="half" idx="10"/>
          </p:nvPr>
        </p:nvSpPr>
        <p:spPr/>
        <p:txBody>
          <a:bodyPr/>
          <a:lstStyle/>
          <a:p>
            <a:fld id="{FC694FF7-EA32-4832-8AC3-520C82AD378C}" type="datetimeFigureOut">
              <a:rPr lang="es-MX" smtClean="0"/>
              <a:t>15/04/2026</a:t>
            </a:fld>
            <a:endParaRPr lang="es-MX"/>
          </a:p>
        </p:txBody>
      </p:sp>
      <p:sp>
        <p:nvSpPr>
          <p:cNvPr id="6" name="Marcador de pie de página 5">
            <a:extLst>
              <a:ext uri="{FF2B5EF4-FFF2-40B4-BE49-F238E27FC236}">
                <a16:creationId xmlns:a16="http://schemas.microsoft.com/office/drawing/2014/main" id="{F9160208-9DAF-FD58-66CF-B2F30A9396DE}"/>
              </a:ext>
            </a:extLst>
          </p:cNvPr>
          <p:cNvSpPr>
            <a:spLocks noGrp="1"/>
          </p:cNvSpPr>
          <p:nvPr>
            <p:ph type="ftr" sz="quarter" idx="11"/>
          </p:nvPr>
        </p:nvSpPr>
        <p:spPr>
          <a:xfrm>
            <a:off x="7239000" y="6363658"/>
            <a:ext cx="4114800" cy="365125"/>
          </a:xfrm>
        </p:spPr>
        <p:txBody>
          <a:bodyPr/>
          <a:lstStyle/>
          <a:p>
            <a:r>
              <a:rPr lang="es-MX" dirty="0"/>
              <a:t>Dirección General de Administración/Coordinación de Archivos</a:t>
            </a:r>
          </a:p>
          <a:p>
            <a:endParaRPr lang="es-MX" dirty="0"/>
          </a:p>
        </p:txBody>
      </p:sp>
      <p:pic>
        <p:nvPicPr>
          <p:cNvPr id="8" name="Imagen 7">
            <a:extLst>
              <a:ext uri="{FF2B5EF4-FFF2-40B4-BE49-F238E27FC236}">
                <a16:creationId xmlns:a16="http://schemas.microsoft.com/office/drawing/2014/main" id="{5BB32947-4EF5-E554-E799-65FD6FDEFD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118" y="33758"/>
            <a:ext cx="1737360" cy="731520"/>
          </a:xfrm>
          <a:prstGeom prst="rect">
            <a:avLst/>
          </a:prstGeom>
          <a:noFill/>
          <a:ln>
            <a:noFill/>
          </a:ln>
        </p:spPr>
      </p:pic>
    </p:spTree>
    <p:extLst>
      <p:ext uri="{BB962C8B-B14F-4D97-AF65-F5344CB8AC3E}">
        <p14:creationId xmlns:p14="http://schemas.microsoft.com/office/powerpoint/2010/main" val="4257919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7FBF9B-3486-2A65-FE41-E50614E7EBFE}"/>
              </a:ext>
            </a:extLst>
          </p:cNvPr>
          <p:cNvSpPr>
            <a:spLocks noGrp="1"/>
          </p:cNvSpPr>
          <p:nvPr>
            <p:ph type="title"/>
          </p:nvPr>
        </p:nvSpPr>
        <p:spPr>
          <a:xfrm>
            <a:off x="838200" y="765278"/>
            <a:ext cx="10515600" cy="5437114"/>
          </a:xfrm>
        </p:spPr>
        <p:txBody>
          <a:bodyPr/>
          <a:lstStyle/>
          <a:p>
            <a:r>
              <a:rPr lang="es-ES" dirty="0"/>
              <a:t>Haga clic para modificar el estilo de título del patrón</a:t>
            </a:r>
            <a:endParaRPr lang="es-MX" dirty="0"/>
          </a:p>
        </p:txBody>
      </p:sp>
      <p:sp>
        <p:nvSpPr>
          <p:cNvPr id="3" name="Marcador de fecha 2">
            <a:extLst>
              <a:ext uri="{FF2B5EF4-FFF2-40B4-BE49-F238E27FC236}">
                <a16:creationId xmlns:a16="http://schemas.microsoft.com/office/drawing/2014/main" id="{4ED1446F-3B79-ABA6-523B-1A90A6FFA951}"/>
              </a:ext>
            </a:extLst>
          </p:cNvPr>
          <p:cNvSpPr>
            <a:spLocks noGrp="1"/>
          </p:cNvSpPr>
          <p:nvPr>
            <p:ph type="dt" sz="half" idx="10"/>
          </p:nvPr>
        </p:nvSpPr>
        <p:spPr/>
        <p:txBody>
          <a:bodyPr/>
          <a:lstStyle/>
          <a:p>
            <a:fld id="{FC694FF7-EA32-4832-8AC3-520C82AD378C}" type="datetimeFigureOut">
              <a:rPr lang="es-MX" smtClean="0"/>
              <a:t>15/04/2026</a:t>
            </a:fld>
            <a:endParaRPr lang="es-MX"/>
          </a:p>
        </p:txBody>
      </p:sp>
      <p:sp>
        <p:nvSpPr>
          <p:cNvPr id="4" name="Marcador de pie de página 3">
            <a:extLst>
              <a:ext uri="{FF2B5EF4-FFF2-40B4-BE49-F238E27FC236}">
                <a16:creationId xmlns:a16="http://schemas.microsoft.com/office/drawing/2014/main" id="{06FD6800-1645-20FF-C3A8-1E7A564DB0FC}"/>
              </a:ext>
            </a:extLst>
          </p:cNvPr>
          <p:cNvSpPr>
            <a:spLocks noGrp="1"/>
          </p:cNvSpPr>
          <p:nvPr>
            <p:ph type="ftr" sz="quarter" idx="11"/>
          </p:nvPr>
        </p:nvSpPr>
        <p:spPr>
          <a:xfrm>
            <a:off x="7239000" y="6372285"/>
            <a:ext cx="4114800" cy="365125"/>
          </a:xfrm>
        </p:spPr>
        <p:txBody>
          <a:bodyPr/>
          <a:lstStyle/>
          <a:p>
            <a:r>
              <a:rPr lang="es-MX" dirty="0"/>
              <a:t>Dirección General de Administración/Coordinación de Archivos</a:t>
            </a:r>
          </a:p>
          <a:p>
            <a:endParaRPr lang="es-MX" dirty="0"/>
          </a:p>
        </p:txBody>
      </p:sp>
      <p:pic>
        <p:nvPicPr>
          <p:cNvPr id="6" name="Imagen 5">
            <a:extLst>
              <a:ext uri="{FF2B5EF4-FFF2-40B4-BE49-F238E27FC236}">
                <a16:creationId xmlns:a16="http://schemas.microsoft.com/office/drawing/2014/main" id="{492D8860-59C6-13D5-F1B6-CDE222E5AC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118" y="33758"/>
            <a:ext cx="1737360" cy="731520"/>
          </a:xfrm>
          <a:prstGeom prst="rect">
            <a:avLst/>
          </a:prstGeom>
          <a:noFill/>
          <a:ln>
            <a:noFill/>
          </a:ln>
        </p:spPr>
      </p:pic>
    </p:spTree>
    <p:extLst>
      <p:ext uri="{BB962C8B-B14F-4D97-AF65-F5344CB8AC3E}">
        <p14:creationId xmlns:p14="http://schemas.microsoft.com/office/powerpoint/2010/main" val="20598923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1CC1B04-3774-6F28-8463-65FF6C81BAF5}"/>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s-ES" dirty="0"/>
              <a:t>Haga clic para modificar el estilo de título del patrón</a:t>
            </a:r>
            <a:endParaRPr lang="es-MX" dirty="0"/>
          </a:p>
        </p:txBody>
      </p:sp>
      <p:sp>
        <p:nvSpPr>
          <p:cNvPr id="3" name="Marcador de texto 2">
            <a:extLst>
              <a:ext uri="{FF2B5EF4-FFF2-40B4-BE49-F238E27FC236}">
                <a16:creationId xmlns:a16="http://schemas.microsoft.com/office/drawing/2014/main" id="{FC14A81F-2924-F5A6-7084-278512D935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8E36D8F-663E-FCCD-66CE-1CBE8C1025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694FF7-EA32-4832-8AC3-520C82AD378C}" type="datetimeFigureOut">
              <a:rPr lang="es-MX" smtClean="0"/>
              <a:t>15/04/2026</a:t>
            </a:fld>
            <a:endParaRPr lang="es-MX"/>
          </a:p>
        </p:txBody>
      </p:sp>
      <p:sp>
        <p:nvSpPr>
          <p:cNvPr id="5" name="Marcador de pie de página 4">
            <a:extLst>
              <a:ext uri="{FF2B5EF4-FFF2-40B4-BE49-F238E27FC236}">
                <a16:creationId xmlns:a16="http://schemas.microsoft.com/office/drawing/2014/main" id="{CFD8B695-A850-9CC2-2F6F-75EAF0DE4996}"/>
              </a:ext>
            </a:extLst>
          </p:cNvPr>
          <p:cNvSpPr>
            <a:spLocks noGrp="1"/>
          </p:cNvSpPr>
          <p:nvPr>
            <p:ph type="ftr" sz="quarter" idx="3"/>
          </p:nvPr>
        </p:nvSpPr>
        <p:spPr>
          <a:xfrm>
            <a:off x="7239000" y="638091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MX" dirty="0"/>
              <a:t>Dirección General de Administración/Coordinación de Archivos</a:t>
            </a:r>
          </a:p>
          <a:p>
            <a:endParaRPr lang="es-MX" dirty="0"/>
          </a:p>
        </p:txBody>
      </p:sp>
      <p:pic>
        <p:nvPicPr>
          <p:cNvPr id="7" name="Imagen 6">
            <a:extLst>
              <a:ext uri="{FF2B5EF4-FFF2-40B4-BE49-F238E27FC236}">
                <a16:creationId xmlns:a16="http://schemas.microsoft.com/office/drawing/2014/main" id="{484215B2-D07B-4DD5-8F6C-56B6A25F08E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1118" y="33758"/>
            <a:ext cx="1737360" cy="731520"/>
          </a:xfrm>
          <a:prstGeom prst="rect">
            <a:avLst/>
          </a:prstGeom>
          <a:noFill/>
          <a:ln>
            <a:noFill/>
          </a:ln>
        </p:spPr>
      </p:pic>
    </p:spTree>
    <p:extLst>
      <p:ext uri="{BB962C8B-B14F-4D97-AF65-F5344CB8AC3E}">
        <p14:creationId xmlns:p14="http://schemas.microsoft.com/office/powerpoint/2010/main" val="483030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jcmedina@fiscaliaveracruz.gob.mx" TargetMode="External"/><Relationship Id="rId2" Type="http://schemas.openxmlformats.org/officeDocument/2006/relationships/hyperlink" Target="mailto:coordarchivos@fiscaliaveracruz.gob.mx"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17BFFAF-2EB4-A30B-4DA9-FC88B851FC28}"/>
              </a:ext>
            </a:extLst>
          </p:cNvPr>
          <p:cNvPicPr>
            <a:picLocks noChangeAspect="1"/>
          </p:cNvPicPr>
          <p:nvPr/>
        </p:nvPicPr>
        <p:blipFill>
          <a:blip r:embed="rId2">
            <a:alphaModFix amt="20000"/>
          </a:blip>
          <a:stretch>
            <a:fillRect/>
          </a:stretch>
        </p:blipFill>
        <p:spPr>
          <a:xfrm>
            <a:off x="2572316" y="1014507"/>
            <a:ext cx="7047368" cy="4482909"/>
          </a:xfrm>
          <a:prstGeom prst="rect">
            <a:avLst/>
          </a:prstGeom>
          <a:noFill/>
          <a:ln cap="flat">
            <a:noFill/>
          </a:ln>
        </p:spPr>
      </p:pic>
      <p:sp>
        <p:nvSpPr>
          <p:cNvPr id="2" name="Título 1">
            <a:extLst>
              <a:ext uri="{FF2B5EF4-FFF2-40B4-BE49-F238E27FC236}">
                <a16:creationId xmlns:a16="http://schemas.microsoft.com/office/drawing/2014/main" id="{6B74A20A-8C4D-289E-124D-9633769CEA0E}"/>
              </a:ext>
            </a:extLst>
          </p:cNvPr>
          <p:cNvSpPr>
            <a:spLocks noGrp="1"/>
          </p:cNvSpPr>
          <p:nvPr>
            <p:ph type="ctrTitle"/>
          </p:nvPr>
        </p:nvSpPr>
        <p:spPr>
          <a:xfrm>
            <a:off x="1524000" y="2109915"/>
            <a:ext cx="9144000" cy="2387600"/>
          </a:xfrm>
        </p:spPr>
        <p:txBody>
          <a:bodyPr>
            <a:normAutofit fontScale="90000"/>
          </a:bodyPr>
          <a:lstStyle/>
          <a:p>
            <a:r>
              <a:rPr lang="es-MX" b="1" dirty="0">
                <a:solidFill>
                  <a:srgbClr val="C00000"/>
                </a:solidFill>
              </a:rPr>
              <a:t>Principios básicos en la administración de archivos públicos</a:t>
            </a:r>
          </a:p>
        </p:txBody>
      </p:sp>
    </p:spTree>
    <p:extLst>
      <p:ext uri="{BB962C8B-B14F-4D97-AF65-F5344CB8AC3E}">
        <p14:creationId xmlns:p14="http://schemas.microsoft.com/office/powerpoint/2010/main" val="4035270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8D431-1087-F218-3FF7-BCA56AE7BB33}"/>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C6C3B499-DCD2-2EEB-34D2-5597F8952DC0}"/>
              </a:ext>
            </a:extLst>
          </p:cNvPr>
          <p:cNvSpPr>
            <a:spLocks noGrp="1"/>
          </p:cNvSpPr>
          <p:nvPr>
            <p:ph type="subTitle" idx="1"/>
          </p:nvPr>
        </p:nvSpPr>
        <p:spPr>
          <a:xfrm>
            <a:off x="566928" y="777240"/>
            <a:ext cx="11237976" cy="5888736"/>
          </a:xfrm>
        </p:spPr>
        <p:txBody>
          <a:bodyPr>
            <a:normAutofit fontScale="92500"/>
          </a:bodyPr>
          <a:lstStyle/>
          <a:p>
            <a:pPr algn="just"/>
            <a:r>
              <a:rPr lang="es-MX" sz="3600" b="1" dirty="0">
                <a:latin typeface="+mj-lt"/>
              </a:rPr>
              <a:t>3. </a:t>
            </a:r>
            <a:r>
              <a:rPr lang="es-MX" sz="3900" b="1" dirty="0">
                <a:solidFill>
                  <a:schemeClr val="accent2"/>
                </a:solidFill>
                <a:latin typeface="+mj-lt"/>
              </a:rPr>
              <a:t>Documentos de apoyo informativo (DAI)</a:t>
            </a:r>
          </a:p>
          <a:p>
            <a:pPr algn="just"/>
            <a:endParaRPr lang="es-MX" sz="1900" dirty="0">
              <a:solidFill>
                <a:schemeClr val="accent4"/>
              </a:solidFill>
              <a:latin typeface="Calibri Light"/>
              <a:ea typeface=""/>
              <a:cs typeface=""/>
            </a:endParaRPr>
          </a:p>
          <a:p>
            <a:pPr marL="681228" lvl="0" indent="-571500" algn="just">
              <a:buSzPct val="100000"/>
              <a:buFont typeface="Arial" panose="020B0604020202020204" pitchFamily="34" charset="0"/>
              <a:buChar char="•"/>
              <a:defRPr sz="1800" b="0" i="0" u="none" strike="noStrike" kern="0" cap="none" spc="0" baseline="0">
                <a:solidFill>
                  <a:srgbClr val="000000"/>
                </a:solidFill>
                <a:uFillTx/>
              </a:defRPr>
            </a:pPr>
            <a:r>
              <a:rPr lang="es-MX" sz="3000" dirty="0">
                <a:solidFill>
                  <a:srgbClr val="000000"/>
                </a:solidFill>
                <a:latin typeface="Calibri Light"/>
                <a:ea typeface=""/>
                <a:cs typeface=""/>
              </a:rPr>
              <a:t>Documentos constituidos por ejemplares de origen y características diversas cuya utilidad en las unidades responsables reside en la información que contiene para apoyo de las tareas asignadas.</a:t>
            </a:r>
          </a:p>
          <a:p>
            <a:pPr marL="681228" lvl="0" indent="-571500" algn="just">
              <a:buSzPct val="100000"/>
              <a:buFont typeface="Arial" panose="020B0604020202020204" pitchFamily="34" charset="0"/>
              <a:buChar char="•"/>
              <a:defRPr sz="1800" b="0" i="0" u="none" strike="noStrike" kern="0" cap="none" spc="0" baseline="0">
                <a:solidFill>
                  <a:srgbClr val="000000"/>
                </a:solidFill>
                <a:uFillTx/>
              </a:defRPr>
            </a:pPr>
            <a:r>
              <a:rPr lang="es-MX" sz="3000" dirty="0">
                <a:solidFill>
                  <a:srgbClr val="000000"/>
                </a:solidFill>
                <a:latin typeface="Calibri Light"/>
                <a:ea typeface=""/>
                <a:cs typeface=""/>
              </a:rPr>
              <a:t>Generalmente son ejemplares múltiples que proporcionan información, no son originales, se trata de ediciones o acumulación de copias y fotocopias que sirven de control.</a:t>
            </a:r>
          </a:p>
          <a:p>
            <a:pPr marL="681228" lvl="0" indent="-571500" algn="just">
              <a:buSzPct val="100000"/>
              <a:buFont typeface="Arial" panose="020B0604020202020204" pitchFamily="34" charset="0"/>
              <a:buChar char="•"/>
              <a:defRPr sz="1800" b="0" i="0" u="none" strike="noStrike" kern="0" cap="none" spc="0" baseline="0">
                <a:solidFill>
                  <a:srgbClr val="000000"/>
                </a:solidFill>
                <a:uFillTx/>
              </a:defRPr>
            </a:pPr>
            <a:r>
              <a:rPr lang="es-MX" sz="3000" dirty="0">
                <a:solidFill>
                  <a:srgbClr val="000000"/>
                </a:solidFill>
                <a:latin typeface="Calibri Light"/>
                <a:ea typeface=""/>
                <a:cs typeface=""/>
              </a:rPr>
              <a:t>Por lo general no se consideran patrimonio documental, se destruyen y solo se conservan aquellos por su valor de información.</a:t>
            </a:r>
          </a:p>
          <a:p>
            <a:pPr marL="681228" lvl="0" indent="-571500" algn="just">
              <a:buSzPct val="100000"/>
              <a:buFont typeface="Arial" panose="020B0604020202020204" pitchFamily="34" charset="0"/>
              <a:buChar char="•"/>
              <a:defRPr sz="1800" b="0" i="0" u="none" strike="noStrike" kern="0" cap="none" spc="0" baseline="0">
                <a:solidFill>
                  <a:srgbClr val="000000"/>
                </a:solidFill>
                <a:uFillTx/>
              </a:defRPr>
            </a:pPr>
            <a:r>
              <a:rPr lang="es-MX" sz="3000" dirty="0">
                <a:solidFill>
                  <a:srgbClr val="000000"/>
                </a:solidFill>
                <a:latin typeface="Calibri Light"/>
                <a:ea typeface=""/>
                <a:cs typeface=""/>
              </a:rPr>
              <a:t>No se transfieren al Archivo de Concentración.</a:t>
            </a:r>
          </a:p>
          <a:p>
            <a:pPr marL="681228" lvl="0" indent="-571500" algn="just">
              <a:buSzPct val="100000"/>
              <a:buFont typeface="Arial" panose="020B0604020202020204" pitchFamily="34" charset="0"/>
              <a:buChar char="•"/>
              <a:defRPr sz="1800" b="0" i="0" u="none" strike="noStrike" kern="0" cap="none" spc="0" baseline="0">
                <a:solidFill>
                  <a:srgbClr val="000000"/>
                </a:solidFill>
                <a:uFillTx/>
              </a:defRPr>
            </a:pPr>
            <a:r>
              <a:rPr lang="es-MX" sz="3000" dirty="0">
                <a:solidFill>
                  <a:srgbClr val="000000"/>
                </a:solidFill>
                <a:latin typeface="Calibri Light"/>
                <a:ea typeface=""/>
                <a:cs typeface=""/>
              </a:rPr>
              <a:t>Carecen de conceptos tales como vigencia o valores administrativos.</a:t>
            </a:r>
          </a:p>
          <a:p>
            <a:pPr algn="just"/>
            <a:endParaRPr lang="es-MX" sz="2800" dirty="0">
              <a:latin typeface="+mj-lt"/>
            </a:endParaRPr>
          </a:p>
        </p:txBody>
      </p:sp>
    </p:spTree>
    <p:extLst>
      <p:ext uri="{BB962C8B-B14F-4D97-AF65-F5344CB8AC3E}">
        <p14:creationId xmlns:p14="http://schemas.microsoft.com/office/powerpoint/2010/main" val="2154748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B858F-4EE0-F988-9270-D43947788AA8}"/>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E76E301E-8AEE-33A3-1BA0-F2FD12012D9B}"/>
              </a:ext>
            </a:extLst>
          </p:cNvPr>
          <p:cNvSpPr>
            <a:spLocks noGrp="1"/>
          </p:cNvSpPr>
          <p:nvPr>
            <p:ph type="subTitle" idx="1"/>
          </p:nvPr>
        </p:nvSpPr>
        <p:spPr>
          <a:xfrm>
            <a:off x="566928" y="777240"/>
            <a:ext cx="11237976" cy="5888736"/>
          </a:xfrm>
        </p:spPr>
        <p:txBody>
          <a:bodyPr>
            <a:normAutofit/>
          </a:bodyPr>
          <a:lstStyle/>
          <a:p>
            <a:pPr algn="just"/>
            <a:r>
              <a:rPr lang="es-MX" sz="3600" b="1" dirty="0">
                <a:latin typeface="+mj-lt"/>
              </a:rPr>
              <a:t>4. </a:t>
            </a:r>
            <a:r>
              <a:rPr lang="es-MX" sz="3900" b="1" dirty="0">
                <a:solidFill>
                  <a:schemeClr val="accent2"/>
                </a:solidFill>
                <a:latin typeface="+mj-lt"/>
              </a:rPr>
              <a:t>Tramos de responsabilidad (T.R)</a:t>
            </a:r>
          </a:p>
          <a:p>
            <a:pPr algn="just"/>
            <a:endParaRPr lang="es-MX" sz="1900" dirty="0">
              <a:solidFill>
                <a:schemeClr val="accent4"/>
              </a:solidFill>
              <a:latin typeface="Calibri Light"/>
              <a:ea typeface=""/>
              <a:cs typeface=""/>
            </a:endParaRPr>
          </a:p>
          <a:p>
            <a:pPr marL="681228" lvl="0" indent="-571500" algn="just">
              <a:buSzPct val="100000"/>
              <a:buFont typeface="Arial" panose="020B0604020202020204" pitchFamily="34" charset="0"/>
              <a:buChar char="•"/>
              <a:defRPr sz="1800" b="0" i="0" u="none" strike="noStrike" kern="0" cap="none" spc="0" baseline="0">
                <a:solidFill>
                  <a:srgbClr val="000000"/>
                </a:solidFill>
                <a:uFillTx/>
              </a:defRPr>
            </a:pPr>
            <a:r>
              <a:rPr lang="es-MX" sz="3000" dirty="0">
                <a:solidFill>
                  <a:srgbClr val="000000"/>
                </a:solidFill>
                <a:latin typeface="Calibri Light"/>
                <a:ea typeface=""/>
                <a:cs typeface=""/>
              </a:rPr>
              <a:t>Conjunto de documentos generados y resguardados por un área, en coadyuvancia por otra, para integrar un expediente.</a:t>
            </a:r>
          </a:p>
          <a:p>
            <a:pPr marL="109728" lvl="0" algn="just">
              <a:buSzPct val="100000"/>
              <a:defRPr sz="1800" b="0" i="0" u="none" strike="noStrike" kern="0" cap="none" spc="0" baseline="0">
                <a:solidFill>
                  <a:srgbClr val="000000"/>
                </a:solidFill>
                <a:uFillTx/>
              </a:defRPr>
            </a:pPr>
            <a:r>
              <a:rPr lang="es-MX" sz="3000" dirty="0">
                <a:solidFill>
                  <a:srgbClr val="000000"/>
                </a:solidFill>
                <a:latin typeface="Calibri Light"/>
                <a:ea typeface=""/>
                <a:cs typeface=""/>
              </a:rPr>
              <a:t>Dirección de transparencia – Solicitudes de acceso (Expediente)</a:t>
            </a:r>
          </a:p>
          <a:p>
            <a:pPr marL="109728" lvl="0" algn="just">
              <a:buSzPct val="100000"/>
              <a:defRPr sz="1800" b="0" i="0" u="none" strike="noStrike" kern="0" cap="none" spc="0" baseline="0">
                <a:solidFill>
                  <a:srgbClr val="000000"/>
                </a:solidFill>
                <a:uFillTx/>
              </a:defRPr>
            </a:pPr>
            <a:r>
              <a:rPr lang="es-MX" sz="3000" dirty="0">
                <a:solidFill>
                  <a:srgbClr val="000000"/>
                </a:solidFill>
                <a:latin typeface="Calibri Light"/>
                <a:ea typeface=""/>
                <a:cs typeface=""/>
              </a:rPr>
              <a:t>Coordinación de archivos – Solicitudes de acceso (T.R)</a:t>
            </a:r>
          </a:p>
          <a:p>
            <a:pPr marL="109728" lvl="0" algn="just">
              <a:buSzPct val="100000"/>
              <a:defRPr sz="1800" b="0" i="0" u="none" strike="noStrike" kern="0" cap="none" spc="0" baseline="0">
                <a:solidFill>
                  <a:srgbClr val="000000"/>
                </a:solidFill>
                <a:uFillTx/>
              </a:defRPr>
            </a:pPr>
            <a:r>
              <a:rPr lang="es-MX" sz="3000" dirty="0">
                <a:solidFill>
                  <a:srgbClr val="000000"/>
                </a:solidFill>
                <a:latin typeface="Calibri Light"/>
              </a:rPr>
              <a:t>Dirección general jurídica  - Solicitudes de acceso (T.R)</a:t>
            </a:r>
          </a:p>
          <a:p>
            <a:pPr marL="109728" lvl="0" algn="just">
              <a:buSzPct val="100000"/>
              <a:defRPr sz="1800" b="0" i="0" u="none" strike="noStrike" kern="0" cap="none" spc="0" baseline="0">
                <a:solidFill>
                  <a:srgbClr val="000000"/>
                </a:solidFill>
                <a:uFillTx/>
              </a:defRPr>
            </a:pPr>
            <a:endParaRPr lang="es-MX" sz="3000" dirty="0">
              <a:solidFill>
                <a:srgbClr val="000000"/>
              </a:solidFill>
              <a:latin typeface="Calibri Light"/>
            </a:endParaRPr>
          </a:p>
          <a:p>
            <a:pPr marL="109728" lvl="0" algn="just">
              <a:buSzPct val="100000"/>
              <a:defRPr sz="1800" b="0" i="0" u="none" strike="noStrike" kern="0" cap="none" spc="0" baseline="0">
                <a:solidFill>
                  <a:srgbClr val="000000"/>
                </a:solidFill>
                <a:uFillTx/>
              </a:defRPr>
            </a:pPr>
            <a:r>
              <a:rPr lang="es-MX" sz="3000" dirty="0">
                <a:solidFill>
                  <a:srgbClr val="000000"/>
                </a:solidFill>
                <a:latin typeface="Calibri Light"/>
              </a:rPr>
              <a:t>Subdirección de recursos humanos – Incidencias (Expediente)</a:t>
            </a:r>
          </a:p>
          <a:p>
            <a:pPr marL="109728" lvl="0" algn="just">
              <a:buSzPct val="100000"/>
              <a:defRPr sz="1800" b="0" i="0" u="none" strike="noStrike" kern="0" cap="none" spc="0" baseline="0">
                <a:solidFill>
                  <a:srgbClr val="000000"/>
                </a:solidFill>
                <a:uFillTx/>
              </a:defRPr>
            </a:pPr>
            <a:r>
              <a:rPr lang="es-MX" sz="3000" dirty="0">
                <a:solidFill>
                  <a:srgbClr val="000000"/>
                </a:solidFill>
                <a:latin typeface="Calibri Light"/>
              </a:rPr>
              <a:t>Coordinación de planeación – Incidencias (T.R)</a:t>
            </a:r>
          </a:p>
          <a:p>
            <a:pPr marL="109728" lvl="0" algn="just">
              <a:buSzPct val="100000"/>
              <a:defRPr sz="1800" b="0" i="0" u="none" strike="noStrike" kern="0" cap="none" spc="0" baseline="0">
                <a:solidFill>
                  <a:srgbClr val="000000"/>
                </a:solidFill>
                <a:uFillTx/>
              </a:defRPr>
            </a:pPr>
            <a:r>
              <a:rPr lang="es-MX" sz="3000" dirty="0">
                <a:solidFill>
                  <a:srgbClr val="000000"/>
                </a:solidFill>
                <a:latin typeface="Calibri Light"/>
              </a:rPr>
              <a:t>Subdirección de recursos materiales – Incidencias (T.R)</a:t>
            </a:r>
            <a:endParaRPr lang="es-MX" sz="2800" dirty="0">
              <a:latin typeface="+mj-lt"/>
            </a:endParaRPr>
          </a:p>
        </p:txBody>
      </p:sp>
    </p:spTree>
    <p:extLst>
      <p:ext uri="{BB962C8B-B14F-4D97-AF65-F5344CB8AC3E}">
        <p14:creationId xmlns:p14="http://schemas.microsoft.com/office/powerpoint/2010/main" val="3611784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E7091DC-012D-4B0E-4115-F56C061BD442}"/>
              </a:ext>
            </a:extLst>
          </p:cNvPr>
          <p:cNvSpPr>
            <a:spLocks noGrp="1"/>
          </p:cNvSpPr>
          <p:nvPr>
            <p:ph idx="1"/>
          </p:nvPr>
        </p:nvSpPr>
        <p:spPr/>
        <p:txBody>
          <a:bodyPr/>
          <a:lstStyle/>
          <a:p>
            <a:pPr marL="0" indent="0" algn="just">
              <a:buNone/>
            </a:pPr>
            <a:r>
              <a:rPr lang="es-MX" sz="3200" dirty="0">
                <a:solidFill>
                  <a:srgbClr val="FF0000"/>
                </a:solidFill>
                <a:latin typeface="+mj-lt"/>
              </a:rPr>
              <a:t>Ciclo vital del documento</a:t>
            </a:r>
          </a:p>
          <a:p>
            <a:pPr marL="0" indent="0" algn="just">
              <a:buNone/>
            </a:pPr>
            <a:r>
              <a:rPr lang="es-MX" dirty="0">
                <a:latin typeface="+mj-lt"/>
              </a:rPr>
              <a:t>Sucesión de etapas por las que transita un expediente a lo largo de su vida útil. Se inicia con la creación de un documento que, en relación a algún asunto continúa su integración hasta convertirse en un expediente; su resguardo en el archivo de trámite, su paso por concentración y su destino final según aplique (baja o llegada al archivo histórico).</a:t>
            </a:r>
          </a:p>
          <a:p>
            <a:pPr marL="0" indent="0">
              <a:buNone/>
            </a:pPr>
            <a:endParaRPr lang="es-MX" dirty="0"/>
          </a:p>
        </p:txBody>
      </p:sp>
      <p:pic>
        <p:nvPicPr>
          <p:cNvPr id="7" name="Imagen 6">
            <a:extLst>
              <a:ext uri="{FF2B5EF4-FFF2-40B4-BE49-F238E27FC236}">
                <a16:creationId xmlns:a16="http://schemas.microsoft.com/office/drawing/2014/main" id="{7DF86C6D-B357-3251-7AD6-DAD03C6B2136}"/>
              </a:ext>
            </a:extLst>
          </p:cNvPr>
          <p:cNvPicPr>
            <a:picLocks noChangeAspect="1"/>
          </p:cNvPicPr>
          <p:nvPr/>
        </p:nvPicPr>
        <p:blipFill>
          <a:blip r:embed="rId2">
            <a:extLst>
              <a:ext uri="{28A0092B-C50C-407E-A947-70E740481C1C}">
                <a14:useLocalDpi xmlns:a14="http://schemas.microsoft.com/office/drawing/2010/main" val="0"/>
              </a:ext>
            </a:extLst>
          </a:blip>
          <a:srcRect l="7998" t="15200" r="20396" b="50934"/>
          <a:stretch>
            <a:fillRect/>
          </a:stretch>
        </p:blipFill>
        <p:spPr>
          <a:xfrm>
            <a:off x="2246775" y="3834154"/>
            <a:ext cx="7698450" cy="2813534"/>
          </a:xfrm>
          <a:prstGeom prst="rect">
            <a:avLst/>
          </a:prstGeom>
        </p:spPr>
      </p:pic>
    </p:spTree>
    <p:extLst>
      <p:ext uri="{BB962C8B-B14F-4D97-AF65-F5344CB8AC3E}">
        <p14:creationId xmlns:p14="http://schemas.microsoft.com/office/powerpoint/2010/main" val="1403252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CE0EC-0C22-E017-1464-4BD51014B88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F3FE2CC-C05D-A960-8A3C-99D36F7DE799}"/>
              </a:ext>
            </a:extLst>
          </p:cNvPr>
          <p:cNvSpPr>
            <a:spLocks noGrp="1"/>
          </p:cNvSpPr>
          <p:nvPr>
            <p:ph type="ctrTitle"/>
          </p:nvPr>
        </p:nvSpPr>
        <p:spPr>
          <a:xfrm>
            <a:off x="536448" y="720027"/>
            <a:ext cx="2819400" cy="733869"/>
          </a:xfrm>
        </p:spPr>
        <p:txBody>
          <a:bodyPr>
            <a:normAutofit/>
          </a:bodyPr>
          <a:lstStyle/>
          <a:p>
            <a:r>
              <a:rPr lang="es-MX" sz="4400" b="1" dirty="0">
                <a:solidFill>
                  <a:srgbClr val="C00000"/>
                </a:solidFill>
              </a:rPr>
              <a:t>Conceptos</a:t>
            </a:r>
          </a:p>
        </p:txBody>
      </p:sp>
      <p:sp>
        <p:nvSpPr>
          <p:cNvPr id="3" name="Subtítulo 2">
            <a:extLst>
              <a:ext uri="{FF2B5EF4-FFF2-40B4-BE49-F238E27FC236}">
                <a16:creationId xmlns:a16="http://schemas.microsoft.com/office/drawing/2014/main" id="{8BA3469E-9FA1-68CC-BED2-5BDAFC190407}"/>
              </a:ext>
            </a:extLst>
          </p:cNvPr>
          <p:cNvSpPr>
            <a:spLocks noGrp="1"/>
          </p:cNvSpPr>
          <p:nvPr>
            <p:ph type="subTitle" idx="1"/>
          </p:nvPr>
        </p:nvSpPr>
        <p:spPr>
          <a:xfrm>
            <a:off x="640080" y="1453896"/>
            <a:ext cx="11237976" cy="5166360"/>
          </a:xfrm>
        </p:spPr>
        <p:txBody>
          <a:bodyPr>
            <a:normAutofit/>
          </a:bodyPr>
          <a:lstStyle/>
          <a:p>
            <a:pPr marL="514350" indent="-514350" algn="just">
              <a:buFont typeface="+mj-lt"/>
              <a:buAutoNum type="arabicPeriod"/>
            </a:pPr>
            <a:r>
              <a:rPr lang="es-MX" sz="3200" dirty="0">
                <a:solidFill>
                  <a:schemeClr val="accent2"/>
                </a:solidFill>
                <a:latin typeface="+mj-lt"/>
              </a:rPr>
              <a:t>Responsable de archivo de trámite (RAT) – </a:t>
            </a:r>
            <a:r>
              <a:rPr lang="es-MX" sz="3200" dirty="0">
                <a:latin typeface="+mj-lt"/>
              </a:rPr>
              <a:t>Enlace designado de manera honorífica por la persona titular de la Unidad Administrativa, y quien coordina los trabajos en la materia.</a:t>
            </a:r>
          </a:p>
          <a:p>
            <a:pPr marL="514350" indent="-514350" algn="just">
              <a:buFont typeface="+mj-lt"/>
              <a:buAutoNum type="arabicPeriod"/>
            </a:pPr>
            <a:r>
              <a:rPr lang="es-MX" sz="3200" dirty="0">
                <a:solidFill>
                  <a:schemeClr val="accent2"/>
                </a:solidFill>
                <a:latin typeface="+mj-lt"/>
              </a:rPr>
              <a:t>Responsable de archivo de concentración – </a:t>
            </a:r>
            <a:r>
              <a:rPr lang="es-MX" sz="3200" dirty="0">
                <a:latin typeface="+mj-lt"/>
              </a:rPr>
              <a:t>Persona encargada de administrar la información del archivo de concentración del sujeto obligado. </a:t>
            </a:r>
          </a:p>
          <a:p>
            <a:pPr marL="514350" indent="-514350" algn="just">
              <a:buFont typeface="+mj-lt"/>
              <a:buAutoNum type="arabicPeriod"/>
            </a:pPr>
            <a:r>
              <a:rPr lang="es-MX" sz="3200" dirty="0">
                <a:solidFill>
                  <a:schemeClr val="accent2"/>
                </a:solidFill>
                <a:latin typeface="+mj-lt"/>
              </a:rPr>
              <a:t>Responsable de archivo histórico – </a:t>
            </a:r>
            <a:r>
              <a:rPr lang="es-MX" sz="3200" dirty="0">
                <a:latin typeface="+mj-lt"/>
              </a:rPr>
              <a:t>Persona encargada de administrar y socializar la información del archivo histórico.</a:t>
            </a:r>
          </a:p>
          <a:p>
            <a:pPr algn="just"/>
            <a:endParaRPr lang="es-MX" sz="3200" dirty="0">
              <a:latin typeface="+mj-lt"/>
            </a:endParaRPr>
          </a:p>
        </p:txBody>
      </p:sp>
    </p:spTree>
    <p:extLst>
      <p:ext uri="{BB962C8B-B14F-4D97-AF65-F5344CB8AC3E}">
        <p14:creationId xmlns:p14="http://schemas.microsoft.com/office/powerpoint/2010/main" val="2599420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35B18-9904-6276-791A-A678536200C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F5885EE-0C3B-2ED3-DE6E-8DEFE4611F6C}"/>
              </a:ext>
            </a:extLst>
          </p:cNvPr>
          <p:cNvSpPr>
            <a:spLocks noGrp="1"/>
          </p:cNvSpPr>
          <p:nvPr>
            <p:ph type="ctrTitle"/>
          </p:nvPr>
        </p:nvSpPr>
        <p:spPr>
          <a:xfrm>
            <a:off x="536448" y="720027"/>
            <a:ext cx="3441192" cy="733869"/>
          </a:xfrm>
        </p:spPr>
        <p:txBody>
          <a:bodyPr>
            <a:normAutofit/>
          </a:bodyPr>
          <a:lstStyle/>
          <a:p>
            <a:r>
              <a:rPr lang="es-MX" sz="4400" b="1" dirty="0">
                <a:solidFill>
                  <a:srgbClr val="C00000"/>
                </a:solidFill>
              </a:rPr>
              <a:t>Funciones RAT</a:t>
            </a:r>
          </a:p>
        </p:txBody>
      </p:sp>
      <p:sp>
        <p:nvSpPr>
          <p:cNvPr id="3" name="Subtítulo 2">
            <a:extLst>
              <a:ext uri="{FF2B5EF4-FFF2-40B4-BE49-F238E27FC236}">
                <a16:creationId xmlns:a16="http://schemas.microsoft.com/office/drawing/2014/main" id="{6CFE9262-98C2-591D-85EE-E90E1197B438}"/>
              </a:ext>
            </a:extLst>
          </p:cNvPr>
          <p:cNvSpPr>
            <a:spLocks noGrp="1"/>
          </p:cNvSpPr>
          <p:nvPr>
            <p:ph type="subTitle" idx="1"/>
          </p:nvPr>
        </p:nvSpPr>
        <p:spPr>
          <a:xfrm>
            <a:off x="640080" y="1453896"/>
            <a:ext cx="11237976" cy="5166360"/>
          </a:xfrm>
        </p:spPr>
        <p:txBody>
          <a:bodyPr>
            <a:normAutofit/>
          </a:bodyPr>
          <a:lstStyle/>
          <a:p>
            <a:pPr marL="571500" indent="-571500" algn="just">
              <a:buFont typeface="+mj-lt"/>
              <a:buAutoNum type="romanUcPeriod"/>
            </a:pPr>
            <a:r>
              <a:rPr lang="es-MX" sz="3200" dirty="0">
                <a:latin typeface="+mj-lt"/>
              </a:rPr>
              <a:t>Integrar y organizar los expedientes que cada área o unidad productora de información;</a:t>
            </a:r>
          </a:p>
          <a:p>
            <a:pPr marL="571500" indent="-571500" algn="just">
              <a:buFont typeface="+mj-lt"/>
              <a:buAutoNum type="romanUcPeriod"/>
            </a:pPr>
            <a:r>
              <a:rPr lang="es-MX" sz="3200" dirty="0">
                <a:latin typeface="+mj-lt"/>
              </a:rPr>
              <a:t>Asegurar la localización y consulta de los expedientes mediante la elaboración de los inventarios documentales;</a:t>
            </a:r>
          </a:p>
          <a:p>
            <a:pPr marL="571500" indent="-571500" algn="just">
              <a:buFont typeface="+mj-lt"/>
              <a:buAutoNum type="romanUcPeriod"/>
            </a:pPr>
            <a:r>
              <a:rPr lang="es-MX" sz="3200" dirty="0">
                <a:latin typeface="+mj-lt"/>
              </a:rPr>
              <a:t>Resguardar los archivos y la información que haya sido clasificada por la unidad administrativa;</a:t>
            </a:r>
          </a:p>
          <a:p>
            <a:pPr marL="571500" indent="-571500" algn="just">
              <a:buFont typeface="+mj-lt"/>
              <a:buAutoNum type="romanUcPeriod"/>
            </a:pPr>
            <a:r>
              <a:rPr lang="es-MX" sz="3200" dirty="0">
                <a:latin typeface="+mj-lt"/>
              </a:rPr>
              <a:t>Colaborar con el área coordinadora de archivos en la elaboración de los instrumentos de control archivísticos mediante el llenado de la ficha técnica de valoración documental;</a:t>
            </a:r>
          </a:p>
          <a:p>
            <a:pPr algn="just"/>
            <a:endParaRPr lang="es-MX" sz="3200" dirty="0">
              <a:latin typeface="+mj-lt"/>
            </a:endParaRPr>
          </a:p>
        </p:txBody>
      </p:sp>
    </p:spTree>
    <p:extLst>
      <p:ext uri="{BB962C8B-B14F-4D97-AF65-F5344CB8AC3E}">
        <p14:creationId xmlns:p14="http://schemas.microsoft.com/office/powerpoint/2010/main" val="1354621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FE633-B0C2-BD4B-B5F0-2AB9ACBB4D73}"/>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17A578B5-347D-DE94-80B4-109E7A73D37A}"/>
              </a:ext>
            </a:extLst>
          </p:cNvPr>
          <p:cNvSpPr>
            <a:spLocks noGrp="1"/>
          </p:cNvSpPr>
          <p:nvPr>
            <p:ph type="subTitle" idx="1"/>
          </p:nvPr>
        </p:nvSpPr>
        <p:spPr>
          <a:xfrm>
            <a:off x="640080" y="1069848"/>
            <a:ext cx="11237976" cy="5550408"/>
          </a:xfrm>
        </p:spPr>
        <p:txBody>
          <a:bodyPr>
            <a:normAutofit/>
          </a:bodyPr>
          <a:lstStyle/>
          <a:p>
            <a:pPr marL="571500" indent="-571500" algn="just">
              <a:buFont typeface="+mj-lt"/>
              <a:buAutoNum type="romanUcPeriod" startAt="5"/>
            </a:pPr>
            <a:r>
              <a:rPr lang="es-MX" sz="3200" dirty="0">
                <a:latin typeface="+mj-lt"/>
              </a:rPr>
              <a:t>Trabajar de acuerdo a los criterios específicos y recomendaciones establecidas por el área coordinadora;</a:t>
            </a:r>
          </a:p>
          <a:p>
            <a:pPr marL="571500" indent="-571500" algn="just">
              <a:buFont typeface="+mj-lt"/>
              <a:buAutoNum type="romanUcPeriod" startAt="5"/>
            </a:pPr>
            <a:r>
              <a:rPr lang="es-MX" sz="3200" dirty="0">
                <a:latin typeface="+mj-lt"/>
              </a:rPr>
              <a:t>Realizar las transferencias primarias al archivo de concentración;</a:t>
            </a:r>
          </a:p>
          <a:p>
            <a:pPr marL="571500" indent="-571500" algn="just">
              <a:buFont typeface="+mj-lt"/>
              <a:buAutoNum type="romanUcPeriod" startAt="5"/>
            </a:pPr>
            <a:r>
              <a:rPr lang="es-MX" sz="3200" dirty="0">
                <a:latin typeface="+mj-lt"/>
              </a:rPr>
              <a:t>Realizar las desincorporaciones documentales.</a:t>
            </a:r>
          </a:p>
          <a:p>
            <a:pPr algn="just"/>
            <a:endParaRPr lang="es-MX" sz="3200" dirty="0">
              <a:latin typeface="+mj-lt"/>
            </a:endParaRPr>
          </a:p>
        </p:txBody>
      </p:sp>
    </p:spTree>
    <p:extLst>
      <p:ext uri="{BB962C8B-B14F-4D97-AF65-F5344CB8AC3E}">
        <p14:creationId xmlns:p14="http://schemas.microsoft.com/office/powerpoint/2010/main" val="2221048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57578-1147-69FB-28F0-42816D3EC8F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DED0A1C-0119-6A26-FFFC-2D2A0845F1D5}"/>
              </a:ext>
            </a:extLst>
          </p:cNvPr>
          <p:cNvSpPr>
            <a:spLocks noGrp="1"/>
          </p:cNvSpPr>
          <p:nvPr>
            <p:ph type="ctrTitle"/>
          </p:nvPr>
        </p:nvSpPr>
        <p:spPr>
          <a:xfrm>
            <a:off x="536448" y="720027"/>
            <a:ext cx="5663184" cy="733869"/>
          </a:xfrm>
        </p:spPr>
        <p:txBody>
          <a:bodyPr>
            <a:normAutofit/>
          </a:bodyPr>
          <a:lstStyle/>
          <a:p>
            <a:r>
              <a:rPr lang="es-MX" sz="4400" b="1" dirty="0">
                <a:solidFill>
                  <a:srgbClr val="C00000"/>
                </a:solidFill>
              </a:rPr>
              <a:t>Como debemos archivar</a:t>
            </a:r>
          </a:p>
        </p:txBody>
      </p:sp>
      <p:pic>
        <p:nvPicPr>
          <p:cNvPr id="4" name="Picture 3" descr="C:\Users\glorieta\Pictures\el-archivo-de-oficina-gestin-3-1024.jpg">
            <a:extLst>
              <a:ext uri="{FF2B5EF4-FFF2-40B4-BE49-F238E27FC236}">
                <a16:creationId xmlns:a16="http://schemas.microsoft.com/office/drawing/2014/main" id="{21AFF2F4-2F97-A61E-D485-4151FC46842C}"/>
              </a:ext>
            </a:extLst>
          </p:cNvPr>
          <p:cNvPicPr>
            <a:picLocks noChangeAspect="1"/>
          </p:cNvPicPr>
          <p:nvPr/>
        </p:nvPicPr>
        <p:blipFill>
          <a:blip r:embed="rId2"/>
          <a:srcRect l="1340" t="1401" r="1511" b="1842"/>
          <a:stretch>
            <a:fillRect/>
          </a:stretch>
        </p:blipFill>
        <p:spPr>
          <a:xfrm>
            <a:off x="3584448" y="1527048"/>
            <a:ext cx="5221224" cy="5056632"/>
          </a:xfrm>
          <a:prstGeom prst="rect">
            <a:avLst/>
          </a:prstGeom>
          <a:solidFill>
            <a:srgbClr val="FFFFFF"/>
          </a:solidFill>
          <a:ln w="12701" cap="flat">
            <a:solidFill>
              <a:srgbClr val="5B9BD5"/>
            </a:solidFill>
            <a:prstDash val="solid"/>
            <a:miter/>
          </a:ln>
        </p:spPr>
      </p:pic>
    </p:spTree>
    <p:extLst>
      <p:ext uri="{BB962C8B-B14F-4D97-AF65-F5344CB8AC3E}">
        <p14:creationId xmlns:p14="http://schemas.microsoft.com/office/powerpoint/2010/main" val="2517352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03EB6-8163-65F3-AFD4-923DE561C16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F4E731D-F668-21B8-DD5F-FED8980DD202}"/>
              </a:ext>
            </a:extLst>
          </p:cNvPr>
          <p:cNvSpPr>
            <a:spLocks noGrp="1"/>
          </p:cNvSpPr>
          <p:nvPr>
            <p:ph type="ctrTitle"/>
          </p:nvPr>
        </p:nvSpPr>
        <p:spPr>
          <a:xfrm>
            <a:off x="536448" y="720027"/>
            <a:ext cx="4657344" cy="733869"/>
          </a:xfrm>
        </p:spPr>
        <p:txBody>
          <a:bodyPr>
            <a:normAutofit fontScale="90000"/>
          </a:bodyPr>
          <a:lstStyle/>
          <a:p>
            <a:r>
              <a:rPr lang="es-MX" sz="4400" b="1" dirty="0">
                <a:solidFill>
                  <a:srgbClr val="C00000"/>
                </a:solidFill>
              </a:rPr>
              <a:t>Primero identificamos</a:t>
            </a:r>
          </a:p>
        </p:txBody>
      </p:sp>
      <p:sp>
        <p:nvSpPr>
          <p:cNvPr id="3" name="Subtítulo 2">
            <a:extLst>
              <a:ext uri="{FF2B5EF4-FFF2-40B4-BE49-F238E27FC236}">
                <a16:creationId xmlns:a16="http://schemas.microsoft.com/office/drawing/2014/main" id="{9E4FDD1B-2F2A-4DC7-EE77-7A0742AEF3A2}"/>
              </a:ext>
            </a:extLst>
          </p:cNvPr>
          <p:cNvSpPr>
            <a:spLocks noGrp="1"/>
          </p:cNvSpPr>
          <p:nvPr>
            <p:ph type="subTitle" idx="1"/>
          </p:nvPr>
        </p:nvSpPr>
        <p:spPr>
          <a:xfrm>
            <a:off x="640080" y="1453896"/>
            <a:ext cx="11237976" cy="5166360"/>
          </a:xfrm>
        </p:spPr>
        <p:txBody>
          <a:bodyPr>
            <a:normAutofit/>
          </a:bodyPr>
          <a:lstStyle/>
          <a:p>
            <a:pPr marL="514350" indent="-514350" algn="just">
              <a:buFont typeface="+mj-lt"/>
              <a:buAutoNum type="arabicPeriod"/>
            </a:pPr>
            <a:r>
              <a:rPr lang="es-MX" sz="3200" dirty="0">
                <a:solidFill>
                  <a:schemeClr val="accent2"/>
                </a:solidFill>
                <a:latin typeface="+mj-lt"/>
              </a:rPr>
              <a:t>Tienen valores documentales – </a:t>
            </a:r>
            <a:r>
              <a:rPr lang="es-MX" sz="3200" dirty="0">
                <a:latin typeface="+mj-lt"/>
              </a:rPr>
              <a:t>Documentos de archivos (expedientes). Señalados e integrados como series documentales (ver CADIDO). </a:t>
            </a:r>
          </a:p>
          <a:p>
            <a:pPr marL="514350" indent="-514350" algn="just">
              <a:buFont typeface="+mj-lt"/>
              <a:buAutoNum type="arabicPeriod"/>
            </a:pPr>
            <a:endParaRPr lang="es-MX" sz="3200" dirty="0">
              <a:latin typeface="+mj-lt"/>
            </a:endParaRPr>
          </a:p>
          <a:p>
            <a:pPr marL="514350" indent="-514350" algn="just">
              <a:buFont typeface="+mj-lt"/>
              <a:buAutoNum type="arabicPeriod"/>
            </a:pPr>
            <a:endParaRPr lang="es-MX" sz="3200" dirty="0">
              <a:latin typeface="+mj-lt"/>
            </a:endParaRPr>
          </a:p>
          <a:p>
            <a:pPr marL="514350" indent="-514350" algn="just">
              <a:buFont typeface="+mj-lt"/>
              <a:buAutoNum type="arabicPeriod"/>
            </a:pPr>
            <a:r>
              <a:rPr lang="es-MX" sz="3200" dirty="0">
                <a:solidFill>
                  <a:schemeClr val="accent2"/>
                </a:solidFill>
                <a:latin typeface="+mj-lt"/>
              </a:rPr>
              <a:t>No tienen valores documentales – </a:t>
            </a:r>
            <a:r>
              <a:rPr lang="es-MX" sz="3200" dirty="0">
                <a:latin typeface="+mj-lt"/>
              </a:rPr>
              <a:t>DCAI y DAI (enlistados en el cuadernillo de los Instrumentos de control archivísticos)</a:t>
            </a:r>
          </a:p>
          <a:p>
            <a:pPr algn="just"/>
            <a:endParaRPr lang="es-MX" sz="3200" dirty="0">
              <a:latin typeface="+mj-lt"/>
            </a:endParaRPr>
          </a:p>
        </p:txBody>
      </p:sp>
    </p:spTree>
    <p:extLst>
      <p:ext uri="{BB962C8B-B14F-4D97-AF65-F5344CB8AC3E}">
        <p14:creationId xmlns:p14="http://schemas.microsoft.com/office/powerpoint/2010/main" val="3803307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785A5-C053-F57B-98A1-2CC874FF78B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28F2093-F451-1A5C-95B7-D2FA1AECBE6C}"/>
              </a:ext>
            </a:extLst>
          </p:cNvPr>
          <p:cNvSpPr>
            <a:spLocks noGrp="1"/>
          </p:cNvSpPr>
          <p:nvPr>
            <p:ph type="ctrTitle"/>
          </p:nvPr>
        </p:nvSpPr>
        <p:spPr>
          <a:xfrm>
            <a:off x="536448" y="720027"/>
            <a:ext cx="5050536" cy="733869"/>
          </a:xfrm>
        </p:spPr>
        <p:txBody>
          <a:bodyPr>
            <a:normAutofit/>
          </a:bodyPr>
          <a:lstStyle/>
          <a:p>
            <a:r>
              <a:rPr lang="es-MX" sz="4400" b="1" dirty="0">
                <a:solidFill>
                  <a:srgbClr val="C00000"/>
                </a:solidFill>
              </a:rPr>
              <a:t>Después organizamos</a:t>
            </a:r>
          </a:p>
        </p:txBody>
      </p:sp>
      <p:sp>
        <p:nvSpPr>
          <p:cNvPr id="3" name="Subtítulo 2">
            <a:extLst>
              <a:ext uri="{FF2B5EF4-FFF2-40B4-BE49-F238E27FC236}">
                <a16:creationId xmlns:a16="http://schemas.microsoft.com/office/drawing/2014/main" id="{DDDF81EE-15EA-85C4-AE67-D3932EEC9E61}"/>
              </a:ext>
            </a:extLst>
          </p:cNvPr>
          <p:cNvSpPr>
            <a:spLocks noGrp="1"/>
          </p:cNvSpPr>
          <p:nvPr>
            <p:ph type="subTitle" idx="1"/>
          </p:nvPr>
        </p:nvSpPr>
        <p:spPr>
          <a:xfrm>
            <a:off x="640080" y="1453896"/>
            <a:ext cx="11237976" cy="5166360"/>
          </a:xfrm>
        </p:spPr>
        <p:txBody>
          <a:bodyPr>
            <a:normAutofit/>
          </a:bodyPr>
          <a:lstStyle/>
          <a:p>
            <a:pPr marL="514350" indent="-514350" algn="just">
              <a:buFont typeface="+mj-lt"/>
              <a:buAutoNum type="arabicPeriod"/>
            </a:pPr>
            <a:r>
              <a:rPr lang="es-MX" sz="3200" dirty="0">
                <a:solidFill>
                  <a:schemeClr val="accent2"/>
                </a:solidFill>
                <a:latin typeface="+mj-lt"/>
              </a:rPr>
              <a:t>De manera lógica – </a:t>
            </a:r>
            <a:r>
              <a:rPr lang="es-MX" sz="3200" dirty="0">
                <a:latin typeface="+mj-lt"/>
              </a:rPr>
              <a:t>Por serie documental</a:t>
            </a:r>
          </a:p>
          <a:p>
            <a:pPr marL="514350" indent="-514350" algn="just">
              <a:buFont typeface="+mj-lt"/>
              <a:buAutoNum type="arabicPeriod"/>
            </a:pPr>
            <a:endParaRPr lang="es-MX" sz="3200" dirty="0">
              <a:latin typeface="+mj-lt"/>
            </a:endParaRPr>
          </a:p>
          <a:p>
            <a:pPr marL="514350" indent="-514350" algn="just">
              <a:buFont typeface="+mj-lt"/>
              <a:buAutoNum type="arabicPeriod"/>
            </a:pPr>
            <a:r>
              <a:rPr lang="es-MX" sz="3200" dirty="0">
                <a:solidFill>
                  <a:schemeClr val="accent2"/>
                </a:solidFill>
                <a:latin typeface="+mj-lt"/>
              </a:rPr>
              <a:t>De manera cronológica – </a:t>
            </a:r>
            <a:r>
              <a:rPr lang="es-MX" sz="3200" dirty="0">
                <a:latin typeface="+mj-lt"/>
              </a:rPr>
              <a:t>Principio, desarrollo, conclusión. Se integra y lee de izquierda a derecha.</a:t>
            </a:r>
          </a:p>
          <a:p>
            <a:pPr marL="514350" indent="-514350" algn="just">
              <a:buFont typeface="+mj-lt"/>
              <a:buAutoNum type="arabicPeriod"/>
            </a:pPr>
            <a:endParaRPr lang="es-MX" sz="3200" dirty="0">
              <a:latin typeface="+mj-lt"/>
            </a:endParaRPr>
          </a:p>
          <a:p>
            <a:pPr marL="514350" indent="-514350" algn="just">
              <a:buFont typeface="+mj-lt"/>
              <a:buAutoNum type="arabicPeriod"/>
            </a:pPr>
            <a:r>
              <a:rPr lang="es-MX" sz="3200" dirty="0">
                <a:solidFill>
                  <a:schemeClr val="accent2"/>
                </a:solidFill>
                <a:latin typeface="+mj-lt"/>
              </a:rPr>
              <a:t>Principio de orden original – </a:t>
            </a:r>
            <a:r>
              <a:rPr lang="es-MX" sz="3200" dirty="0">
                <a:latin typeface="+mj-lt"/>
              </a:rPr>
              <a:t>Disposición física de los documentos respetando la secuencia de los trámite que los produjo.</a:t>
            </a:r>
          </a:p>
          <a:p>
            <a:pPr algn="just"/>
            <a:endParaRPr lang="es-MX" sz="3200" dirty="0">
              <a:latin typeface="+mj-lt"/>
            </a:endParaRPr>
          </a:p>
          <a:p>
            <a:pPr algn="just"/>
            <a:endParaRPr lang="es-MX" sz="3200" dirty="0">
              <a:latin typeface="+mj-lt"/>
            </a:endParaRPr>
          </a:p>
        </p:txBody>
      </p:sp>
    </p:spTree>
    <p:extLst>
      <p:ext uri="{BB962C8B-B14F-4D97-AF65-F5344CB8AC3E}">
        <p14:creationId xmlns:p14="http://schemas.microsoft.com/office/powerpoint/2010/main" val="4106964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C80D3-A7AA-436E-C91D-A302A3F09F5A}"/>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2032C133-892D-1E3E-0623-33A08C0342A4}"/>
              </a:ext>
            </a:extLst>
          </p:cNvPr>
          <p:cNvPicPr>
            <a:picLocks noChangeAspect="1"/>
          </p:cNvPicPr>
          <p:nvPr/>
        </p:nvPicPr>
        <p:blipFill>
          <a:blip r:embed="rId2">
            <a:extLst>
              <a:ext uri="{28A0092B-C50C-407E-A947-70E740481C1C}">
                <a14:useLocalDpi xmlns:a14="http://schemas.microsoft.com/office/drawing/2010/main" val="0"/>
              </a:ext>
            </a:extLst>
          </a:blip>
          <a:srcRect l="25204" t="8000" r="34305" b="23066"/>
          <a:stretch>
            <a:fillRect/>
          </a:stretch>
        </p:blipFill>
        <p:spPr>
          <a:xfrm>
            <a:off x="4026383" y="1001268"/>
            <a:ext cx="4139234" cy="5445252"/>
          </a:xfrm>
          <a:prstGeom prst="rect">
            <a:avLst/>
          </a:prstGeom>
        </p:spPr>
      </p:pic>
    </p:spTree>
    <p:extLst>
      <p:ext uri="{BB962C8B-B14F-4D97-AF65-F5344CB8AC3E}">
        <p14:creationId xmlns:p14="http://schemas.microsoft.com/office/powerpoint/2010/main" val="138199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41F76E-C6B5-7E29-730C-A4982B75C7F5}"/>
              </a:ext>
            </a:extLst>
          </p:cNvPr>
          <p:cNvSpPr>
            <a:spLocks noGrp="1"/>
          </p:cNvSpPr>
          <p:nvPr>
            <p:ph type="title"/>
          </p:nvPr>
        </p:nvSpPr>
        <p:spPr/>
        <p:txBody>
          <a:bodyPr/>
          <a:lstStyle/>
          <a:p>
            <a:r>
              <a:rPr lang="es-MX" b="1" dirty="0">
                <a:solidFill>
                  <a:srgbClr val="C00000"/>
                </a:solidFill>
              </a:rPr>
              <a:t>¿Qué es un archivo?</a:t>
            </a:r>
          </a:p>
        </p:txBody>
      </p:sp>
      <p:sp>
        <p:nvSpPr>
          <p:cNvPr id="3" name="Marcador de contenido 2">
            <a:extLst>
              <a:ext uri="{FF2B5EF4-FFF2-40B4-BE49-F238E27FC236}">
                <a16:creationId xmlns:a16="http://schemas.microsoft.com/office/drawing/2014/main" id="{95FE07E6-9EC3-5AF3-8C8C-E3F7806EEA15}"/>
              </a:ext>
            </a:extLst>
          </p:cNvPr>
          <p:cNvSpPr>
            <a:spLocks noGrp="1"/>
          </p:cNvSpPr>
          <p:nvPr>
            <p:ph sz="half" idx="1"/>
          </p:nvPr>
        </p:nvSpPr>
        <p:spPr>
          <a:xfrm>
            <a:off x="838200" y="1679321"/>
            <a:ext cx="10515600" cy="4351338"/>
          </a:xfrm>
        </p:spPr>
        <p:txBody>
          <a:bodyPr>
            <a:normAutofit/>
          </a:bodyPr>
          <a:lstStyle/>
          <a:p>
            <a:pPr algn="just"/>
            <a:r>
              <a:rPr lang="es-MX" sz="3200" dirty="0"/>
              <a:t>Los archivos son espacios de resguardo de acervos documentales que contienen los registros físicos (papel), digitales o electrónicos, fotográficos y sonoros del desarrollo institucional.</a:t>
            </a:r>
          </a:p>
        </p:txBody>
      </p:sp>
      <p:pic>
        <p:nvPicPr>
          <p:cNvPr id="4" name="Imagen 4">
            <a:extLst>
              <a:ext uri="{FF2B5EF4-FFF2-40B4-BE49-F238E27FC236}">
                <a16:creationId xmlns:a16="http://schemas.microsoft.com/office/drawing/2014/main" id="{4305A955-CCBC-7FD7-D00F-39D983B80532}"/>
              </a:ext>
            </a:extLst>
          </p:cNvPr>
          <p:cNvPicPr>
            <a:picLocks noChangeAspect="1"/>
          </p:cNvPicPr>
          <p:nvPr/>
        </p:nvPicPr>
        <p:blipFill>
          <a:blip r:embed="rId2"/>
          <a:stretch>
            <a:fillRect/>
          </a:stretch>
        </p:blipFill>
        <p:spPr>
          <a:xfrm>
            <a:off x="3300556" y="3103345"/>
            <a:ext cx="6011512" cy="3664768"/>
          </a:xfrm>
          <a:prstGeom prst="rect">
            <a:avLst/>
          </a:prstGeom>
          <a:noFill/>
          <a:ln cap="flat">
            <a:noFill/>
          </a:ln>
        </p:spPr>
      </p:pic>
    </p:spTree>
    <p:extLst>
      <p:ext uri="{BB962C8B-B14F-4D97-AF65-F5344CB8AC3E}">
        <p14:creationId xmlns:p14="http://schemas.microsoft.com/office/powerpoint/2010/main" val="147250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9FE80-2E60-0D2D-F61A-A1C2C6D3450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755339F-6B0C-9A98-1E59-5729B6C72745}"/>
              </a:ext>
            </a:extLst>
          </p:cNvPr>
          <p:cNvSpPr>
            <a:spLocks noGrp="1"/>
          </p:cNvSpPr>
          <p:nvPr>
            <p:ph type="ctrTitle"/>
          </p:nvPr>
        </p:nvSpPr>
        <p:spPr>
          <a:xfrm>
            <a:off x="536448" y="720027"/>
            <a:ext cx="2819400" cy="733869"/>
          </a:xfrm>
        </p:spPr>
        <p:txBody>
          <a:bodyPr>
            <a:normAutofit/>
          </a:bodyPr>
          <a:lstStyle/>
          <a:p>
            <a:r>
              <a:rPr lang="es-MX" sz="4400" b="1" dirty="0">
                <a:solidFill>
                  <a:srgbClr val="C00000"/>
                </a:solidFill>
              </a:rPr>
              <a:t>Foliación</a:t>
            </a:r>
          </a:p>
        </p:txBody>
      </p:sp>
      <p:sp>
        <p:nvSpPr>
          <p:cNvPr id="3" name="Subtítulo 2">
            <a:extLst>
              <a:ext uri="{FF2B5EF4-FFF2-40B4-BE49-F238E27FC236}">
                <a16:creationId xmlns:a16="http://schemas.microsoft.com/office/drawing/2014/main" id="{A459679A-8228-0EC6-8B6A-477040876C41}"/>
              </a:ext>
            </a:extLst>
          </p:cNvPr>
          <p:cNvSpPr>
            <a:spLocks noGrp="1"/>
          </p:cNvSpPr>
          <p:nvPr>
            <p:ph type="subTitle" idx="1"/>
          </p:nvPr>
        </p:nvSpPr>
        <p:spPr>
          <a:xfrm>
            <a:off x="640080" y="1453896"/>
            <a:ext cx="11237976" cy="5166360"/>
          </a:xfrm>
        </p:spPr>
        <p:txBody>
          <a:bodyPr>
            <a:normAutofit/>
          </a:bodyPr>
          <a:lstStyle/>
          <a:p>
            <a:pPr marL="109728" lvl="0" algn="just">
              <a:defRPr sz="1800" b="0" i="0" u="none" strike="noStrike" kern="0" cap="none" spc="0" baseline="0">
                <a:solidFill>
                  <a:srgbClr val="000000"/>
                </a:solidFill>
                <a:uFillTx/>
              </a:defRPr>
            </a:pPr>
            <a:r>
              <a:rPr lang="es-MX" sz="3200" dirty="0">
                <a:solidFill>
                  <a:srgbClr val="000000"/>
                </a:solidFill>
                <a:latin typeface="Calibri Light"/>
                <a:ea typeface=""/>
                <a:cs typeface=""/>
              </a:rPr>
              <a:t>Ejercicio de numerar consecutivamente los documentos que integran un expediente y que permite llevar un correcto control </a:t>
            </a:r>
            <a:r>
              <a:rPr lang="es-MX" sz="3200" kern="0" dirty="0">
                <a:solidFill>
                  <a:srgbClr val="000000"/>
                </a:solidFill>
                <a:latin typeface="Calibri Light"/>
                <a:ea typeface=""/>
                <a:cs typeface=""/>
              </a:rPr>
              <a:t>en la integración del mismo.</a:t>
            </a:r>
          </a:p>
          <a:p>
            <a:pPr marL="452628" lvl="0" indent="-342900" algn="just">
              <a:buFont typeface="Arial" panose="020B0604020202020204" pitchFamily="34" charset="0"/>
              <a:buChar char="•"/>
              <a:defRPr sz="1800" b="0" i="0" u="none" strike="noStrike" kern="0" cap="none" spc="0" baseline="0">
                <a:solidFill>
                  <a:srgbClr val="000000"/>
                </a:solidFill>
                <a:uFillTx/>
              </a:defRPr>
            </a:pPr>
            <a:r>
              <a:rPr lang="es-MX" sz="3200" kern="0" dirty="0">
                <a:solidFill>
                  <a:srgbClr val="000000"/>
                </a:solidFill>
                <a:latin typeface="Calibri Light"/>
                <a:ea typeface=""/>
                <a:cs typeface=""/>
              </a:rPr>
              <a:t>Orden lógico y cronológico</a:t>
            </a:r>
          </a:p>
          <a:p>
            <a:pPr marL="452628" lvl="0" indent="-342900" algn="just">
              <a:buFont typeface="Arial" panose="020B0604020202020204" pitchFamily="34" charset="0"/>
              <a:buChar char="•"/>
              <a:defRPr sz="1800" b="0" i="0" u="none" strike="noStrike" kern="0" cap="none" spc="0" baseline="0">
                <a:solidFill>
                  <a:srgbClr val="000000"/>
                </a:solidFill>
                <a:uFillTx/>
              </a:defRPr>
            </a:pPr>
            <a:r>
              <a:rPr lang="es-MX" sz="3200" kern="0" dirty="0">
                <a:solidFill>
                  <a:srgbClr val="000000"/>
                </a:solidFill>
                <a:latin typeface="Calibri Light"/>
                <a:ea typeface=""/>
                <a:cs typeface=""/>
              </a:rPr>
              <a:t>Número arábigos</a:t>
            </a:r>
          </a:p>
          <a:p>
            <a:pPr marL="452628" lvl="0" indent="-342900" algn="just">
              <a:buFont typeface="Arial" panose="020B0604020202020204" pitchFamily="34" charset="0"/>
              <a:buChar char="•"/>
              <a:defRPr sz="1800" b="0" i="0" u="none" strike="noStrike" kern="0" cap="none" spc="0" baseline="0">
                <a:solidFill>
                  <a:srgbClr val="000000"/>
                </a:solidFill>
                <a:uFillTx/>
              </a:defRPr>
            </a:pPr>
            <a:r>
              <a:rPr lang="es-MX" sz="3200" kern="0" dirty="0">
                <a:solidFill>
                  <a:srgbClr val="000000"/>
                </a:solidFill>
                <a:latin typeface="Calibri Light"/>
                <a:ea typeface=""/>
                <a:cs typeface=""/>
              </a:rPr>
              <a:t>Utilizar grafito (lápiz)</a:t>
            </a:r>
          </a:p>
          <a:p>
            <a:pPr marL="452628" lvl="0" indent="-342900" algn="just">
              <a:buFont typeface="Arial" panose="020B0604020202020204" pitchFamily="34" charset="0"/>
              <a:buChar char="•"/>
              <a:defRPr sz="1800" b="0" i="0" u="none" strike="noStrike" kern="0" cap="none" spc="0" baseline="0">
                <a:solidFill>
                  <a:srgbClr val="000000"/>
                </a:solidFill>
                <a:uFillTx/>
              </a:defRPr>
            </a:pPr>
            <a:r>
              <a:rPr lang="es-MX" sz="3200" kern="0" dirty="0">
                <a:solidFill>
                  <a:srgbClr val="000000"/>
                </a:solidFill>
                <a:latin typeface="Calibri Light"/>
                <a:ea typeface=""/>
                <a:cs typeface=""/>
              </a:rPr>
              <a:t>Pare superior derecha, evitando logos o texto.</a:t>
            </a:r>
          </a:p>
          <a:p>
            <a:pPr marL="452628" lvl="0" indent="-342900" algn="just">
              <a:buFont typeface="Arial" panose="020B0604020202020204" pitchFamily="34" charset="0"/>
              <a:buChar char="•"/>
              <a:defRPr sz="1800" b="0" i="0" u="none" strike="noStrike" kern="0" cap="none" spc="0" baseline="0">
                <a:solidFill>
                  <a:srgbClr val="000000"/>
                </a:solidFill>
                <a:uFillTx/>
              </a:defRPr>
            </a:pPr>
            <a:r>
              <a:rPr lang="es-MX" sz="3200" kern="0" dirty="0">
                <a:solidFill>
                  <a:srgbClr val="000000"/>
                </a:solidFill>
                <a:latin typeface="Calibri Light"/>
                <a:ea typeface=""/>
                <a:cs typeface=""/>
              </a:rPr>
              <a:t>No se folian separadores, carátula o contra portada.</a:t>
            </a:r>
          </a:p>
          <a:p>
            <a:pPr marL="452628" lvl="0" indent="-342900" algn="just">
              <a:buFont typeface="Arial" panose="020B0604020202020204" pitchFamily="34" charset="0"/>
              <a:buChar char="•"/>
              <a:defRPr sz="1800" b="0" i="0" u="none" strike="noStrike" kern="0" cap="none" spc="0" baseline="0">
                <a:solidFill>
                  <a:srgbClr val="000000"/>
                </a:solidFill>
                <a:uFillTx/>
              </a:defRPr>
            </a:pPr>
            <a:r>
              <a:rPr lang="es-MX" sz="3200" kern="0" dirty="0">
                <a:solidFill>
                  <a:srgbClr val="000000"/>
                </a:solidFill>
                <a:latin typeface="Calibri Light"/>
                <a:ea typeface=""/>
                <a:cs typeface=""/>
              </a:rPr>
              <a:t>Foliación independiente,  amenos que se trate de legajos.</a:t>
            </a:r>
            <a:endParaRPr lang="es-MX" sz="3200" dirty="0">
              <a:solidFill>
                <a:srgbClr val="000000"/>
              </a:solidFill>
              <a:latin typeface="Calibri Light"/>
              <a:ea typeface=""/>
              <a:cs typeface=""/>
            </a:endParaRPr>
          </a:p>
          <a:p>
            <a:pPr algn="just"/>
            <a:endParaRPr lang="es-MX" sz="3200" dirty="0">
              <a:latin typeface="+mj-lt"/>
            </a:endParaRPr>
          </a:p>
        </p:txBody>
      </p:sp>
    </p:spTree>
    <p:extLst>
      <p:ext uri="{BB962C8B-B14F-4D97-AF65-F5344CB8AC3E}">
        <p14:creationId xmlns:p14="http://schemas.microsoft.com/office/powerpoint/2010/main" val="142115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D5BEE-7B0B-1CBF-0DAE-7488898EA3B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F270D1E-0738-9907-A3F9-6A20BF24E556}"/>
              </a:ext>
            </a:extLst>
          </p:cNvPr>
          <p:cNvSpPr>
            <a:spLocks noGrp="1"/>
          </p:cNvSpPr>
          <p:nvPr>
            <p:ph type="ctrTitle"/>
          </p:nvPr>
        </p:nvSpPr>
        <p:spPr>
          <a:xfrm>
            <a:off x="536448" y="720027"/>
            <a:ext cx="8927592" cy="733869"/>
          </a:xfrm>
        </p:spPr>
        <p:txBody>
          <a:bodyPr>
            <a:normAutofit fontScale="90000"/>
          </a:bodyPr>
          <a:lstStyle/>
          <a:p>
            <a:r>
              <a:rPr lang="es-MX" sz="4400" b="1" dirty="0">
                <a:solidFill>
                  <a:srgbClr val="C00000"/>
                </a:solidFill>
              </a:rPr>
              <a:t>Finalmente realizamos procedimientos de: </a:t>
            </a:r>
          </a:p>
        </p:txBody>
      </p:sp>
      <p:sp>
        <p:nvSpPr>
          <p:cNvPr id="3" name="Subtítulo 2">
            <a:extLst>
              <a:ext uri="{FF2B5EF4-FFF2-40B4-BE49-F238E27FC236}">
                <a16:creationId xmlns:a16="http://schemas.microsoft.com/office/drawing/2014/main" id="{E44EA716-3B67-020A-03D2-BC815651B36E}"/>
              </a:ext>
            </a:extLst>
          </p:cNvPr>
          <p:cNvSpPr>
            <a:spLocks noGrp="1"/>
          </p:cNvSpPr>
          <p:nvPr>
            <p:ph type="subTitle" idx="1"/>
          </p:nvPr>
        </p:nvSpPr>
        <p:spPr>
          <a:xfrm>
            <a:off x="640080" y="1453896"/>
            <a:ext cx="11237976" cy="5166360"/>
          </a:xfrm>
        </p:spPr>
        <p:txBody>
          <a:bodyPr>
            <a:normAutofit/>
          </a:bodyPr>
          <a:lstStyle/>
          <a:p>
            <a:pPr marL="624078" lvl="0" indent="-514350" algn="just">
              <a:buFont typeface="+mj-lt"/>
              <a:buAutoNum type="arabicPeriod"/>
              <a:defRPr sz="1800" b="0" i="0" u="none" strike="noStrike" kern="0" cap="none" spc="0" baseline="0">
                <a:solidFill>
                  <a:srgbClr val="000000"/>
                </a:solidFill>
                <a:uFillTx/>
              </a:defRPr>
            </a:pPr>
            <a:r>
              <a:rPr lang="es-MX" sz="3200" dirty="0">
                <a:solidFill>
                  <a:schemeClr val="accent2"/>
                </a:solidFill>
                <a:latin typeface="Calibri Light"/>
                <a:ea typeface=""/>
                <a:cs typeface=""/>
              </a:rPr>
              <a:t>Transferencia primaria – </a:t>
            </a:r>
            <a:r>
              <a:rPr lang="es-MX" sz="3200" dirty="0">
                <a:solidFill>
                  <a:srgbClr val="000000"/>
                </a:solidFill>
                <a:latin typeface="Calibri Light"/>
                <a:ea typeface=""/>
                <a:cs typeface=""/>
              </a:rPr>
              <a:t>Por serie, por año utilizando el formato de transferencia primaria. Verificar que se cumplan los criterios de orden cronológico, foliación, integración, cosido con hilo de algodón, libre de elementos nocivos para la documentación (grapas, clips, broches </a:t>
            </a:r>
            <a:r>
              <a:rPr lang="es-MX" sz="3200" dirty="0" err="1">
                <a:solidFill>
                  <a:srgbClr val="000000"/>
                </a:solidFill>
                <a:latin typeface="Calibri Light"/>
                <a:ea typeface=""/>
                <a:cs typeface=""/>
              </a:rPr>
              <a:t>baco</a:t>
            </a:r>
            <a:r>
              <a:rPr lang="es-MX" sz="3200" dirty="0">
                <a:solidFill>
                  <a:srgbClr val="000000"/>
                </a:solidFill>
                <a:latin typeface="Calibri Light"/>
                <a:ea typeface=""/>
                <a:cs typeface=""/>
              </a:rPr>
              <a:t>, </a:t>
            </a:r>
            <a:r>
              <a:rPr lang="es-MX" sz="3200" dirty="0" err="1">
                <a:solidFill>
                  <a:srgbClr val="000000"/>
                </a:solidFill>
                <a:latin typeface="Calibri Light"/>
                <a:ea typeface=""/>
                <a:cs typeface=""/>
              </a:rPr>
              <a:t>post-it</a:t>
            </a:r>
            <a:r>
              <a:rPr lang="es-MX" sz="3200" dirty="0">
                <a:solidFill>
                  <a:srgbClr val="000000"/>
                </a:solidFill>
                <a:latin typeface="Calibri Light"/>
                <a:ea typeface=""/>
                <a:cs typeface=""/>
              </a:rPr>
              <a:t>).</a:t>
            </a:r>
          </a:p>
          <a:p>
            <a:pPr marL="624078" lvl="0" indent="-514350" algn="just">
              <a:buFont typeface="+mj-lt"/>
              <a:buAutoNum type="arabicPeriod"/>
              <a:defRPr sz="1800" b="0" i="0" u="none" strike="noStrike" kern="0" cap="none" spc="0" baseline="0">
                <a:solidFill>
                  <a:srgbClr val="000000"/>
                </a:solidFill>
                <a:uFillTx/>
              </a:defRPr>
            </a:pPr>
            <a:endParaRPr lang="es-MX" sz="3200" dirty="0">
              <a:solidFill>
                <a:srgbClr val="000000"/>
              </a:solidFill>
              <a:latin typeface="Calibri Light"/>
              <a:ea typeface=""/>
              <a:cs typeface=""/>
            </a:endParaRPr>
          </a:p>
          <a:p>
            <a:pPr marL="624078" lvl="0" indent="-514350" algn="just">
              <a:buFont typeface="+mj-lt"/>
              <a:buAutoNum type="arabicPeriod"/>
              <a:defRPr sz="1800" b="0" i="0" u="none" strike="noStrike" kern="0" cap="none" spc="0" baseline="0">
                <a:solidFill>
                  <a:srgbClr val="000000"/>
                </a:solidFill>
                <a:uFillTx/>
              </a:defRPr>
            </a:pPr>
            <a:r>
              <a:rPr lang="es-MX" sz="3200" dirty="0">
                <a:solidFill>
                  <a:schemeClr val="accent2"/>
                </a:solidFill>
                <a:latin typeface="Calibri Light"/>
                <a:ea typeface=""/>
                <a:cs typeface=""/>
              </a:rPr>
              <a:t>Desincorporaciones documentales – </a:t>
            </a:r>
            <a:r>
              <a:rPr lang="es-MX" sz="3200" dirty="0">
                <a:solidFill>
                  <a:srgbClr val="000000"/>
                </a:solidFill>
                <a:latin typeface="Calibri Light"/>
                <a:ea typeface=""/>
                <a:cs typeface=""/>
              </a:rPr>
              <a:t>Describiendo el contenido y utilizando el formato de desincorporación documental. Libre de elementos que no se puedan reciclar (grapas, clips, broches </a:t>
            </a:r>
            <a:r>
              <a:rPr lang="es-MX" sz="3200" dirty="0" err="1">
                <a:solidFill>
                  <a:srgbClr val="000000"/>
                </a:solidFill>
                <a:latin typeface="Calibri Light"/>
                <a:ea typeface=""/>
                <a:cs typeface=""/>
              </a:rPr>
              <a:t>baco</a:t>
            </a:r>
            <a:r>
              <a:rPr lang="es-MX" sz="3200" dirty="0">
                <a:solidFill>
                  <a:srgbClr val="000000"/>
                </a:solidFill>
                <a:latin typeface="Calibri Light"/>
                <a:ea typeface=""/>
                <a:cs typeface=""/>
              </a:rPr>
              <a:t>, </a:t>
            </a:r>
            <a:r>
              <a:rPr lang="es-MX" sz="3200">
                <a:solidFill>
                  <a:srgbClr val="000000"/>
                </a:solidFill>
                <a:latin typeface="Calibri Light"/>
                <a:ea typeface=""/>
                <a:cs typeface=""/>
              </a:rPr>
              <a:t>post-it, </a:t>
            </a:r>
            <a:r>
              <a:rPr lang="es-MX" sz="3200" dirty="0">
                <a:solidFill>
                  <a:srgbClr val="000000"/>
                </a:solidFill>
                <a:latin typeface="Calibri Light"/>
                <a:ea typeface=""/>
                <a:cs typeface=""/>
              </a:rPr>
              <a:t>separadores).</a:t>
            </a:r>
          </a:p>
          <a:p>
            <a:pPr algn="just"/>
            <a:endParaRPr lang="es-MX" sz="3200" dirty="0">
              <a:latin typeface="+mj-lt"/>
            </a:endParaRPr>
          </a:p>
        </p:txBody>
      </p:sp>
    </p:spTree>
    <p:extLst>
      <p:ext uri="{BB962C8B-B14F-4D97-AF65-F5344CB8AC3E}">
        <p14:creationId xmlns:p14="http://schemas.microsoft.com/office/powerpoint/2010/main" val="3147960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25455-47C5-1D9F-9E04-5929B3288BF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951A342-2161-DE63-BDCE-2E2755FC1C27}"/>
              </a:ext>
            </a:extLst>
          </p:cNvPr>
          <p:cNvSpPr>
            <a:spLocks noGrp="1"/>
          </p:cNvSpPr>
          <p:nvPr>
            <p:ph type="ctrTitle"/>
          </p:nvPr>
        </p:nvSpPr>
        <p:spPr>
          <a:xfrm>
            <a:off x="536448" y="720027"/>
            <a:ext cx="8378952" cy="733869"/>
          </a:xfrm>
        </p:spPr>
        <p:txBody>
          <a:bodyPr>
            <a:normAutofit/>
          </a:bodyPr>
          <a:lstStyle/>
          <a:p>
            <a:r>
              <a:rPr lang="es-MX" sz="4400" b="1" dirty="0">
                <a:solidFill>
                  <a:srgbClr val="C00000"/>
                </a:solidFill>
              </a:rPr>
              <a:t>Eliminar ideas erróneas en la materia </a:t>
            </a:r>
          </a:p>
        </p:txBody>
      </p:sp>
      <p:sp>
        <p:nvSpPr>
          <p:cNvPr id="3" name="Subtítulo 2">
            <a:extLst>
              <a:ext uri="{FF2B5EF4-FFF2-40B4-BE49-F238E27FC236}">
                <a16:creationId xmlns:a16="http://schemas.microsoft.com/office/drawing/2014/main" id="{C8880864-44B6-C2F5-4BCD-62A0F0992AD0}"/>
              </a:ext>
            </a:extLst>
          </p:cNvPr>
          <p:cNvSpPr>
            <a:spLocks noGrp="1"/>
          </p:cNvSpPr>
          <p:nvPr>
            <p:ph type="subTitle" idx="1"/>
          </p:nvPr>
        </p:nvSpPr>
        <p:spPr>
          <a:xfrm>
            <a:off x="640080" y="1453896"/>
            <a:ext cx="11237976" cy="5166360"/>
          </a:xfrm>
        </p:spPr>
        <p:txBody>
          <a:bodyPr>
            <a:normAutofit/>
          </a:bodyPr>
          <a:lstStyle/>
          <a:p>
            <a:pPr algn="just"/>
            <a:r>
              <a:rPr lang="es-MX" sz="3200" dirty="0">
                <a:latin typeface="+mj-lt"/>
              </a:rPr>
              <a:t>No existe el archivo muerto</a:t>
            </a:r>
          </a:p>
          <a:p>
            <a:pPr algn="just"/>
            <a:r>
              <a:rPr lang="es-MX" sz="3200" dirty="0">
                <a:latin typeface="+mj-lt"/>
              </a:rPr>
              <a:t>El archivo no es bodega</a:t>
            </a:r>
          </a:p>
          <a:p>
            <a:pPr algn="just"/>
            <a:r>
              <a:rPr lang="es-MX" sz="3200" dirty="0">
                <a:latin typeface="+mj-lt"/>
              </a:rPr>
              <a:t>No es área de castigo</a:t>
            </a:r>
          </a:p>
          <a:p>
            <a:pPr algn="just"/>
            <a:r>
              <a:rPr lang="es-MX" sz="3200" dirty="0">
                <a:latin typeface="+mj-lt"/>
              </a:rPr>
              <a:t>No se acumulan documentos</a:t>
            </a:r>
          </a:p>
          <a:p>
            <a:pPr algn="just"/>
            <a:endParaRPr lang="es-MX" sz="3200" dirty="0">
              <a:latin typeface="+mj-lt"/>
            </a:endParaRPr>
          </a:p>
          <a:p>
            <a:pPr algn="just"/>
            <a:endParaRPr lang="es-MX" sz="3200" dirty="0">
              <a:latin typeface="+mj-lt"/>
            </a:endParaRPr>
          </a:p>
        </p:txBody>
      </p:sp>
      <p:pic>
        <p:nvPicPr>
          <p:cNvPr id="4" name="Marcador de contenido 3">
            <a:extLst>
              <a:ext uri="{FF2B5EF4-FFF2-40B4-BE49-F238E27FC236}">
                <a16:creationId xmlns:a16="http://schemas.microsoft.com/office/drawing/2014/main" id="{AED78AFB-3DDD-D719-3A4F-8919DC4253D1}"/>
              </a:ext>
            </a:extLst>
          </p:cNvPr>
          <p:cNvPicPr>
            <a:picLocks noChangeAspect="1"/>
          </p:cNvPicPr>
          <p:nvPr/>
        </p:nvPicPr>
        <p:blipFill>
          <a:blip r:embed="rId2"/>
          <a:stretch>
            <a:fillRect/>
          </a:stretch>
        </p:blipFill>
        <p:spPr>
          <a:xfrm>
            <a:off x="7499405" y="1421127"/>
            <a:ext cx="4692595" cy="3888549"/>
          </a:xfrm>
          <a:prstGeom prst="rect">
            <a:avLst/>
          </a:prstGeom>
          <a:noFill/>
          <a:ln cap="flat">
            <a:noFill/>
          </a:ln>
        </p:spPr>
      </p:pic>
      <p:pic>
        <p:nvPicPr>
          <p:cNvPr id="5" name="Imagen 4">
            <a:extLst>
              <a:ext uri="{FF2B5EF4-FFF2-40B4-BE49-F238E27FC236}">
                <a16:creationId xmlns:a16="http://schemas.microsoft.com/office/drawing/2014/main" id="{DE7945EE-9FE0-AB22-2E58-AAE346779AF1}"/>
              </a:ext>
            </a:extLst>
          </p:cNvPr>
          <p:cNvPicPr>
            <a:picLocks noChangeAspect="1"/>
          </p:cNvPicPr>
          <p:nvPr/>
        </p:nvPicPr>
        <p:blipFill>
          <a:blip r:embed="rId3"/>
          <a:stretch>
            <a:fillRect/>
          </a:stretch>
        </p:blipFill>
        <p:spPr>
          <a:xfrm>
            <a:off x="0" y="3956714"/>
            <a:ext cx="2907701" cy="2894780"/>
          </a:xfrm>
          <a:prstGeom prst="rect">
            <a:avLst/>
          </a:prstGeom>
          <a:noFill/>
          <a:ln cap="flat">
            <a:noFill/>
          </a:ln>
        </p:spPr>
      </p:pic>
      <p:pic>
        <p:nvPicPr>
          <p:cNvPr id="6" name="Imagen 5">
            <a:extLst>
              <a:ext uri="{FF2B5EF4-FFF2-40B4-BE49-F238E27FC236}">
                <a16:creationId xmlns:a16="http://schemas.microsoft.com/office/drawing/2014/main" id="{16E7880D-429F-E641-2DC1-33546EB866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4762" y="3750583"/>
            <a:ext cx="4157582" cy="3118186"/>
          </a:xfrm>
          <a:prstGeom prst="rect">
            <a:avLst/>
          </a:prstGeom>
        </p:spPr>
      </p:pic>
    </p:spTree>
    <p:extLst>
      <p:ext uri="{BB962C8B-B14F-4D97-AF65-F5344CB8AC3E}">
        <p14:creationId xmlns:p14="http://schemas.microsoft.com/office/powerpoint/2010/main" val="160993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5">
            <a:extLst>
              <a:ext uri="{FF2B5EF4-FFF2-40B4-BE49-F238E27FC236}">
                <a16:creationId xmlns:a16="http://schemas.microsoft.com/office/drawing/2014/main" id="{89CA2528-BC38-E745-F9CF-FEDC6C4F60CE}"/>
              </a:ext>
            </a:extLst>
          </p:cNvPr>
          <p:cNvSpPr>
            <a:spLocks noGrp="1"/>
          </p:cNvSpPr>
          <p:nvPr>
            <p:ph idx="1"/>
          </p:nvPr>
        </p:nvSpPr>
        <p:spPr>
          <a:xfrm>
            <a:off x="838200" y="1414399"/>
            <a:ext cx="10515600" cy="5016758"/>
          </a:xfrm>
          <a:prstGeom prst="rect">
            <a:avLst/>
          </a:prstGeom>
          <a:noFill/>
          <a:ln cap="flat">
            <a:noFill/>
            <a:prstDash val="solid"/>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SzPct val="100000"/>
              <a:buNone/>
              <a:tabLst/>
              <a:defRPr sz="1800" b="0" i="0" u="none" strike="noStrike" kern="0" cap="none" spc="0" baseline="0">
                <a:solidFill>
                  <a:srgbClr val="000000"/>
                </a:solidFill>
                <a:uFillTx/>
              </a:defRPr>
            </a:pPr>
            <a:r>
              <a:rPr lang="es-MX" sz="2000" b="1" i="0" u="none" strike="noStrike" kern="0" cap="none" spc="0" baseline="0" dirty="0">
                <a:solidFill>
                  <a:srgbClr val="000000"/>
                </a:solidFill>
                <a:uFillTx/>
                <a:latin typeface="Calibri Light"/>
                <a:ea typeface=""/>
                <a:cs typeface=""/>
              </a:rPr>
              <a:t>Ficha técnica de valoraci</a:t>
            </a:r>
            <a:r>
              <a:rPr lang="es-MX" sz="2000" b="1" kern="0" dirty="0">
                <a:solidFill>
                  <a:srgbClr val="000000"/>
                </a:solidFill>
                <a:latin typeface="Calibri Light"/>
                <a:ea typeface=""/>
                <a:cs typeface=""/>
              </a:rPr>
              <a:t>ón documental</a:t>
            </a:r>
            <a:endParaRPr lang="es-MX" sz="2000" b="1" i="0" u="none" strike="noStrike" kern="0" cap="none" spc="0" baseline="0" dirty="0">
              <a:solidFill>
                <a:srgbClr val="000000"/>
              </a:solidFill>
              <a:uFillTx/>
              <a:latin typeface="Calibri Light"/>
              <a:ea typeface=""/>
              <a:cs typeface=""/>
            </a:endParaRPr>
          </a:p>
          <a:p>
            <a:pPr marL="342900" marR="0" lvl="0" indent="-34290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s-MX" sz="2000" kern="0" dirty="0">
              <a:solidFill>
                <a:srgbClr val="000000"/>
              </a:solidFill>
              <a:latin typeface="Calibri Light"/>
              <a:ea typeface=""/>
              <a:cs typeface=""/>
            </a:endParaRPr>
          </a:p>
          <a:p>
            <a:pPr marL="342900" marR="0" lvl="0" indent="-34290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s-MX" sz="2000" b="0" i="0" u="none" strike="noStrike" kern="0" cap="none" spc="0" baseline="0" dirty="0">
                <a:solidFill>
                  <a:srgbClr val="000000"/>
                </a:solidFill>
                <a:uFillTx/>
                <a:latin typeface="Calibri Light"/>
                <a:ea typeface=""/>
                <a:cs typeface=""/>
              </a:rPr>
              <a:t>Herramienta de registro de la información de las funciones comunes o sustantivas (series documentales).</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MX" sz="2000" b="0" i="0" u="none" strike="noStrike" kern="0" cap="none" spc="0" baseline="0" dirty="0">
              <a:solidFill>
                <a:srgbClr val="000000"/>
              </a:solidFill>
              <a:uFillTx/>
              <a:latin typeface="Calibri Light"/>
              <a:ea typeface=""/>
              <a:cs typeface=""/>
            </a:endParaRPr>
          </a:p>
          <a:p>
            <a:pPr marL="342900" marR="0" lvl="0" indent="-34290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s-MX" sz="2000" b="0" i="0" u="none" strike="noStrike" kern="0" cap="none" spc="0" baseline="0" dirty="0">
                <a:solidFill>
                  <a:srgbClr val="000000"/>
                </a:solidFill>
                <a:uFillTx/>
                <a:latin typeface="Calibri Light"/>
                <a:ea typeface=""/>
                <a:cs typeface=""/>
              </a:rPr>
              <a:t>Mapeo de series documentales en base al marco normativo (reglamento, manual, ley orgánica, etc.) </a:t>
            </a:r>
          </a:p>
          <a:p>
            <a:pPr marL="342900" marR="0" lvl="0" indent="-34290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s-MX" sz="2000" b="0" i="0" u="none" strike="noStrike" kern="0" cap="none" spc="0" baseline="0" dirty="0">
              <a:solidFill>
                <a:srgbClr val="000000"/>
              </a:solidFill>
              <a:uFillTx/>
              <a:latin typeface="Calibri Light"/>
              <a:ea typeface=""/>
              <a:cs typeface=""/>
            </a:endParaRPr>
          </a:p>
          <a:p>
            <a:pPr marL="342900" marR="0" lvl="0" indent="-34290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s-MX" sz="2000" b="0" i="0" u="none" strike="noStrike" kern="0" cap="none" spc="0" baseline="0" dirty="0">
                <a:solidFill>
                  <a:srgbClr val="000000"/>
                </a:solidFill>
                <a:uFillTx/>
                <a:latin typeface="Calibri Light"/>
                <a:ea typeface=""/>
                <a:cs typeface=""/>
              </a:rPr>
              <a:t>Levantamiento del cuadro general de clasificación documental para el establecimiento de claves e identificación de series comunes y sustantivas.</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MX" sz="2000" b="0" i="0" u="none" strike="noStrike" kern="0" cap="none" spc="0" baseline="0" dirty="0">
              <a:solidFill>
                <a:srgbClr val="000000"/>
              </a:solidFill>
              <a:uFillTx/>
              <a:latin typeface="Calibri Light"/>
              <a:ea typeface=""/>
              <a:cs typeface=""/>
            </a:endParaRPr>
          </a:p>
          <a:p>
            <a:pPr marL="342900" marR="0" lvl="0" indent="-34290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s-MX" sz="2000" b="0" i="0" u="none" strike="noStrike" kern="0" cap="none" spc="0" baseline="0" dirty="0">
                <a:solidFill>
                  <a:srgbClr val="000000"/>
                </a:solidFill>
                <a:uFillTx/>
                <a:latin typeface="Calibri Light"/>
                <a:ea typeface=""/>
                <a:cs typeface=""/>
              </a:rPr>
              <a:t>Identifica las características particulares de cada asunto que se desarrolla en las áreas administrativas en base al soporte documental que se genera (valores documentales, las condiciones de acceso a la información, vigencias documentales y el destino final.)</a:t>
            </a:r>
          </a:p>
          <a:p>
            <a:pPr marL="342900" marR="0" lvl="0" indent="-34290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s-MX" sz="2000" b="0" i="0" u="none" strike="noStrike" kern="0" cap="none" spc="0" baseline="0" dirty="0">
              <a:solidFill>
                <a:srgbClr val="000000"/>
              </a:solidFill>
              <a:uFillTx/>
              <a:latin typeface="Calibri Light"/>
              <a:ea typeface=""/>
              <a:cs typeface=""/>
            </a:endParaRPr>
          </a:p>
          <a:p>
            <a:pPr marL="342900" marR="0" lvl="0" indent="-34290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s-MX" sz="2000" b="0" i="0" u="none" strike="noStrike" kern="0" cap="none" spc="0" baseline="0" dirty="0">
                <a:solidFill>
                  <a:srgbClr val="000000"/>
                </a:solidFill>
                <a:uFillTx/>
                <a:latin typeface="Calibri Light"/>
                <a:ea typeface=""/>
                <a:cs typeface=""/>
              </a:rPr>
              <a:t>Un formato por asunto (serie documental)</a:t>
            </a:r>
          </a:p>
        </p:txBody>
      </p:sp>
    </p:spTree>
    <p:extLst>
      <p:ext uri="{BB962C8B-B14F-4D97-AF65-F5344CB8AC3E}">
        <p14:creationId xmlns:p14="http://schemas.microsoft.com/office/powerpoint/2010/main" val="898971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92478C42-3C35-21D1-668C-E233B7D6C7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8398"/>
          <a:stretch>
            <a:fillRect/>
          </a:stretch>
        </p:blipFill>
        <p:spPr>
          <a:xfrm>
            <a:off x="3614168" y="306420"/>
            <a:ext cx="4963663" cy="6304692"/>
          </a:xfrm>
        </p:spPr>
      </p:pic>
    </p:spTree>
    <p:extLst>
      <p:ext uri="{BB962C8B-B14F-4D97-AF65-F5344CB8AC3E}">
        <p14:creationId xmlns:p14="http://schemas.microsoft.com/office/powerpoint/2010/main" val="678512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9D5CBFD6-E5F0-1F22-B303-F7205F33421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8038"/>
          <a:stretch>
            <a:fillRect/>
          </a:stretch>
        </p:blipFill>
        <p:spPr>
          <a:xfrm>
            <a:off x="3590549" y="373303"/>
            <a:ext cx="5010902" cy="6356681"/>
          </a:xfrm>
        </p:spPr>
      </p:pic>
    </p:spTree>
    <p:extLst>
      <p:ext uri="{BB962C8B-B14F-4D97-AF65-F5344CB8AC3E}">
        <p14:creationId xmlns:p14="http://schemas.microsoft.com/office/powerpoint/2010/main" val="4156951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a:extLst>
              <a:ext uri="{FF2B5EF4-FFF2-40B4-BE49-F238E27FC236}">
                <a16:creationId xmlns:a16="http://schemas.microsoft.com/office/drawing/2014/main" id="{D7369E0C-4060-FCBF-470F-CA84BA8F113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7964" b="44357"/>
          <a:stretch>
            <a:fillRect/>
          </a:stretch>
        </p:blipFill>
        <p:spPr>
          <a:xfrm>
            <a:off x="2028955" y="1261872"/>
            <a:ext cx="8134089" cy="4334256"/>
          </a:xfrm>
        </p:spPr>
      </p:pic>
    </p:spTree>
    <p:extLst>
      <p:ext uri="{BB962C8B-B14F-4D97-AF65-F5344CB8AC3E}">
        <p14:creationId xmlns:p14="http://schemas.microsoft.com/office/powerpoint/2010/main" val="2246131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9802209E-65DB-D267-E593-5FFF6D91FF2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9009" b="40977"/>
          <a:stretch>
            <a:fillRect/>
          </a:stretch>
        </p:blipFill>
        <p:spPr>
          <a:xfrm>
            <a:off x="2498038" y="1152143"/>
            <a:ext cx="7195923" cy="5089545"/>
          </a:xfrm>
        </p:spPr>
      </p:pic>
    </p:spTree>
    <p:extLst>
      <p:ext uri="{BB962C8B-B14F-4D97-AF65-F5344CB8AC3E}">
        <p14:creationId xmlns:p14="http://schemas.microsoft.com/office/powerpoint/2010/main" val="1319216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641587D-5508-E6DE-90B2-25B889B32797}"/>
              </a:ext>
            </a:extLst>
          </p:cNvPr>
          <p:cNvSpPr>
            <a:spLocks noGrp="1"/>
          </p:cNvSpPr>
          <p:nvPr>
            <p:ph idx="1"/>
          </p:nvPr>
        </p:nvSpPr>
        <p:spPr/>
        <p:txBody>
          <a:bodyPr/>
          <a:lstStyle/>
          <a:p>
            <a:endParaRPr lang="es-MX" dirty="0"/>
          </a:p>
          <a:p>
            <a:endParaRPr lang="es-MX" dirty="0"/>
          </a:p>
          <a:p>
            <a:r>
              <a:rPr lang="es-MX" dirty="0"/>
              <a:t>Julio César Medina Gutiérrez</a:t>
            </a:r>
          </a:p>
          <a:p>
            <a:r>
              <a:rPr lang="es-MX" dirty="0"/>
              <a:t>Coordinador de Archivos</a:t>
            </a:r>
          </a:p>
          <a:p>
            <a:r>
              <a:rPr lang="es-MX" dirty="0"/>
              <a:t>2286888025</a:t>
            </a:r>
          </a:p>
          <a:p>
            <a:r>
              <a:rPr lang="es-MX" dirty="0">
                <a:hlinkClick r:id="rId2"/>
              </a:rPr>
              <a:t>coordarchivos@fiscaliaveracruz.gob.mx</a:t>
            </a:r>
            <a:endParaRPr lang="es-MX" dirty="0"/>
          </a:p>
          <a:p>
            <a:r>
              <a:rPr lang="es-MX" dirty="0">
                <a:hlinkClick r:id="rId3"/>
              </a:rPr>
              <a:t>jcmedina@fiscaliaveracruz.gob.mx</a:t>
            </a:r>
            <a:endParaRPr lang="es-MX" dirty="0"/>
          </a:p>
          <a:p>
            <a:endParaRPr lang="es-MX" dirty="0"/>
          </a:p>
        </p:txBody>
      </p:sp>
    </p:spTree>
    <p:extLst>
      <p:ext uri="{BB962C8B-B14F-4D97-AF65-F5344CB8AC3E}">
        <p14:creationId xmlns:p14="http://schemas.microsoft.com/office/powerpoint/2010/main" val="2800081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42D8E-A136-2E6E-D55E-12C6E76AEF9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694B6E2-AEB4-A461-A5C7-E5662D48FAFA}"/>
              </a:ext>
            </a:extLst>
          </p:cNvPr>
          <p:cNvSpPr>
            <a:spLocks noGrp="1"/>
          </p:cNvSpPr>
          <p:nvPr>
            <p:ph type="ctrTitle"/>
          </p:nvPr>
        </p:nvSpPr>
        <p:spPr>
          <a:xfrm>
            <a:off x="536448" y="701739"/>
            <a:ext cx="5288280" cy="779589"/>
          </a:xfrm>
        </p:spPr>
        <p:txBody>
          <a:bodyPr>
            <a:normAutofit/>
          </a:bodyPr>
          <a:lstStyle/>
          <a:p>
            <a:r>
              <a:rPr lang="es-MX" sz="4400" b="1" dirty="0">
                <a:solidFill>
                  <a:srgbClr val="C00000"/>
                </a:solidFill>
              </a:rPr>
              <a:t>Principios archivísticos</a:t>
            </a:r>
          </a:p>
        </p:txBody>
      </p:sp>
      <p:sp>
        <p:nvSpPr>
          <p:cNvPr id="3" name="Subtítulo 2">
            <a:extLst>
              <a:ext uri="{FF2B5EF4-FFF2-40B4-BE49-F238E27FC236}">
                <a16:creationId xmlns:a16="http://schemas.microsoft.com/office/drawing/2014/main" id="{9631DC03-9D88-E345-86C9-6C5B41D19D8E}"/>
              </a:ext>
            </a:extLst>
          </p:cNvPr>
          <p:cNvSpPr>
            <a:spLocks noGrp="1"/>
          </p:cNvSpPr>
          <p:nvPr>
            <p:ph type="subTitle" idx="1"/>
          </p:nvPr>
        </p:nvSpPr>
        <p:spPr>
          <a:xfrm>
            <a:off x="566928" y="1481328"/>
            <a:ext cx="11237976" cy="5148072"/>
          </a:xfrm>
        </p:spPr>
        <p:txBody>
          <a:bodyPr>
            <a:normAutofit/>
          </a:bodyPr>
          <a:lstStyle/>
          <a:p>
            <a:pPr marL="624078" lvl="0" indent="-514350" algn="just">
              <a:lnSpc>
                <a:spcPct val="100000"/>
              </a:lnSpc>
              <a:spcBef>
                <a:spcPts val="0"/>
              </a:spcBef>
              <a:buSzPct val="100000"/>
              <a:buFont typeface="Arial" panose="020B0604020202020204" pitchFamily="34" charset="0"/>
              <a:buChar char="•"/>
              <a:defRPr sz="1800" b="0" i="0" u="none" strike="noStrike" kern="0" cap="none" spc="0" baseline="0">
                <a:solidFill>
                  <a:srgbClr val="000000"/>
                </a:solidFill>
                <a:uFillTx/>
              </a:defRPr>
            </a:pPr>
            <a:r>
              <a:rPr lang="es-MX" sz="3200" b="1" dirty="0">
                <a:solidFill>
                  <a:srgbClr val="000000"/>
                </a:solidFill>
                <a:latin typeface="Calibri Light"/>
                <a:ea typeface=""/>
                <a:cs typeface=""/>
              </a:rPr>
              <a:t>Conservación</a:t>
            </a:r>
            <a:r>
              <a:rPr lang="es-MX" sz="3200" dirty="0">
                <a:solidFill>
                  <a:srgbClr val="000000"/>
                </a:solidFill>
                <a:latin typeface="Calibri Light"/>
                <a:ea typeface=""/>
                <a:cs typeface=""/>
              </a:rPr>
              <a:t> – Adecuada preservación de los documentos</a:t>
            </a:r>
          </a:p>
          <a:p>
            <a:pPr marL="624078" lvl="0" indent="-514350" algn="l">
              <a:lnSpc>
                <a:spcPct val="100000"/>
              </a:lnSpc>
              <a:spcBef>
                <a:spcPts val="0"/>
              </a:spcBef>
              <a:buSzPct val="100000"/>
              <a:buFont typeface="Arial" panose="020B0604020202020204" pitchFamily="34" charset="0"/>
              <a:buChar char="•"/>
              <a:defRPr sz="1800" b="0" i="0" u="none" strike="noStrike" kern="0" cap="none" spc="0" baseline="0">
                <a:solidFill>
                  <a:srgbClr val="000000"/>
                </a:solidFill>
                <a:uFillTx/>
              </a:defRPr>
            </a:pPr>
            <a:endParaRPr lang="es-MX" sz="3200" dirty="0">
              <a:solidFill>
                <a:srgbClr val="000000"/>
              </a:solidFill>
              <a:latin typeface="Calibri Light"/>
              <a:ea typeface=""/>
              <a:cs typeface=""/>
            </a:endParaRPr>
          </a:p>
          <a:p>
            <a:pPr marL="624078" lvl="0" indent="-514350" algn="l">
              <a:lnSpc>
                <a:spcPct val="100000"/>
              </a:lnSpc>
              <a:spcBef>
                <a:spcPts val="0"/>
              </a:spcBef>
              <a:buSzPct val="100000"/>
              <a:buFont typeface="Arial" panose="020B0604020202020204" pitchFamily="34" charset="0"/>
              <a:buChar char="•"/>
              <a:defRPr sz="1800" b="0" i="0" u="none" strike="noStrike" kern="0" cap="none" spc="0" baseline="0">
                <a:solidFill>
                  <a:srgbClr val="000000"/>
                </a:solidFill>
                <a:uFillTx/>
              </a:defRPr>
            </a:pPr>
            <a:r>
              <a:rPr lang="es-MX" sz="3200" b="1" dirty="0">
                <a:solidFill>
                  <a:srgbClr val="000000"/>
                </a:solidFill>
                <a:latin typeface="Calibri Light"/>
                <a:ea typeface=""/>
                <a:cs typeface=""/>
              </a:rPr>
              <a:t>Procedencia</a:t>
            </a:r>
            <a:r>
              <a:rPr lang="es-MX" sz="3200" dirty="0">
                <a:solidFill>
                  <a:srgbClr val="000000"/>
                </a:solidFill>
                <a:latin typeface="Calibri Light"/>
                <a:ea typeface=""/>
                <a:cs typeface=""/>
              </a:rPr>
              <a:t> – Conservar el origen de cada fondo documental</a:t>
            </a:r>
          </a:p>
          <a:p>
            <a:pPr marL="624078" lvl="0" indent="-514350" algn="l">
              <a:lnSpc>
                <a:spcPct val="100000"/>
              </a:lnSpc>
              <a:spcBef>
                <a:spcPts val="0"/>
              </a:spcBef>
              <a:buSzPct val="100000"/>
              <a:buFont typeface="Arial" panose="020B0604020202020204" pitchFamily="34" charset="0"/>
              <a:buChar char="•"/>
              <a:defRPr sz="1800" b="0" i="0" u="none" strike="noStrike" kern="0" cap="none" spc="0" baseline="0">
                <a:solidFill>
                  <a:srgbClr val="000000"/>
                </a:solidFill>
                <a:uFillTx/>
              </a:defRPr>
            </a:pPr>
            <a:endParaRPr lang="es-MX" sz="3200" dirty="0">
              <a:solidFill>
                <a:srgbClr val="000000"/>
              </a:solidFill>
              <a:latin typeface="Calibri Light"/>
              <a:ea typeface=""/>
              <a:cs typeface=""/>
            </a:endParaRPr>
          </a:p>
          <a:p>
            <a:pPr marL="624078" lvl="0" indent="-514350" algn="l">
              <a:lnSpc>
                <a:spcPct val="100000"/>
              </a:lnSpc>
              <a:spcBef>
                <a:spcPts val="0"/>
              </a:spcBef>
              <a:buSzPct val="100000"/>
              <a:buFont typeface="Arial" panose="020B0604020202020204" pitchFamily="34" charset="0"/>
              <a:buChar char="•"/>
              <a:defRPr sz="1800" b="0" i="0" u="none" strike="noStrike" kern="0" cap="none" spc="0" baseline="0">
                <a:solidFill>
                  <a:srgbClr val="000000"/>
                </a:solidFill>
                <a:uFillTx/>
              </a:defRPr>
            </a:pPr>
            <a:r>
              <a:rPr lang="es-MX" sz="3200" b="1" dirty="0">
                <a:solidFill>
                  <a:srgbClr val="000000"/>
                </a:solidFill>
                <a:latin typeface="Calibri Light"/>
                <a:ea typeface=""/>
                <a:cs typeface=""/>
              </a:rPr>
              <a:t>Integridad</a:t>
            </a:r>
            <a:r>
              <a:rPr lang="es-MX" sz="3200" dirty="0">
                <a:solidFill>
                  <a:srgbClr val="000000"/>
                </a:solidFill>
                <a:latin typeface="Calibri Light"/>
                <a:ea typeface=""/>
                <a:cs typeface=""/>
              </a:rPr>
              <a:t> – Archivos completos y veraces</a:t>
            </a:r>
          </a:p>
          <a:p>
            <a:pPr marL="624078" lvl="0" indent="-514350" algn="l">
              <a:lnSpc>
                <a:spcPct val="100000"/>
              </a:lnSpc>
              <a:spcBef>
                <a:spcPts val="0"/>
              </a:spcBef>
              <a:buSzPct val="100000"/>
              <a:buFont typeface="Arial" panose="020B0604020202020204" pitchFamily="34" charset="0"/>
              <a:buChar char="•"/>
              <a:defRPr sz="1800" b="0" i="0" u="none" strike="noStrike" kern="0" cap="none" spc="0" baseline="0">
                <a:solidFill>
                  <a:srgbClr val="000000"/>
                </a:solidFill>
                <a:uFillTx/>
              </a:defRPr>
            </a:pPr>
            <a:endParaRPr lang="es-MX" sz="3200" dirty="0">
              <a:solidFill>
                <a:srgbClr val="000000"/>
              </a:solidFill>
              <a:latin typeface="Calibri Light"/>
              <a:ea typeface=""/>
              <a:cs typeface=""/>
            </a:endParaRPr>
          </a:p>
          <a:p>
            <a:pPr marL="624078" lvl="0" indent="-514350" algn="l">
              <a:lnSpc>
                <a:spcPct val="100000"/>
              </a:lnSpc>
              <a:spcBef>
                <a:spcPts val="0"/>
              </a:spcBef>
              <a:buSzPct val="100000"/>
              <a:buFont typeface="Arial" panose="020B0604020202020204" pitchFamily="34" charset="0"/>
              <a:buChar char="•"/>
              <a:defRPr sz="1800" b="0" i="0" u="none" strike="noStrike" kern="0" cap="none" spc="0" baseline="0">
                <a:solidFill>
                  <a:srgbClr val="000000"/>
                </a:solidFill>
                <a:uFillTx/>
              </a:defRPr>
            </a:pPr>
            <a:r>
              <a:rPr lang="es-MX" sz="3200" b="1" dirty="0">
                <a:solidFill>
                  <a:srgbClr val="000000"/>
                </a:solidFill>
                <a:latin typeface="Calibri Light"/>
                <a:ea typeface=""/>
                <a:cs typeface=""/>
              </a:rPr>
              <a:t>Disponibilidad</a:t>
            </a:r>
            <a:r>
              <a:rPr lang="es-MX" sz="3200" dirty="0">
                <a:solidFill>
                  <a:srgbClr val="000000"/>
                </a:solidFill>
                <a:latin typeface="Calibri Light"/>
                <a:ea typeface=""/>
                <a:cs typeface=""/>
              </a:rPr>
              <a:t> – Medidas de localización expedita</a:t>
            </a:r>
          </a:p>
          <a:p>
            <a:pPr marL="624078" lvl="0" indent="-514350" algn="l">
              <a:lnSpc>
                <a:spcPct val="100000"/>
              </a:lnSpc>
              <a:spcBef>
                <a:spcPts val="0"/>
              </a:spcBef>
              <a:buSzPct val="100000"/>
              <a:buFont typeface="Arial" panose="020B0604020202020204" pitchFamily="34" charset="0"/>
              <a:buChar char="•"/>
              <a:defRPr sz="1800" b="0" i="0" u="none" strike="noStrike" kern="0" cap="none" spc="0" baseline="0">
                <a:solidFill>
                  <a:srgbClr val="000000"/>
                </a:solidFill>
                <a:uFillTx/>
              </a:defRPr>
            </a:pPr>
            <a:endParaRPr lang="es-MX" sz="3200" dirty="0">
              <a:solidFill>
                <a:srgbClr val="000000"/>
              </a:solidFill>
              <a:latin typeface="Calibri Light"/>
              <a:ea typeface=""/>
              <a:cs typeface=""/>
            </a:endParaRPr>
          </a:p>
          <a:p>
            <a:pPr marL="624078" lvl="0" indent="-514350" algn="just">
              <a:lnSpc>
                <a:spcPct val="100000"/>
              </a:lnSpc>
              <a:spcBef>
                <a:spcPts val="0"/>
              </a:spcBef>
              <a:buSzPct val="100000"/>
              <a:buFont typeface="Arial" panose="020B0604020202020204" pitchFamily="34" charset="0"/>
              <a:buChar char="•"/>
              <a:defRPr sz="1800" b="0" i="0" u="none" strike="noStrike" kern="0" cap="none" spc="0" baseline="0">
                <a:solidFill>
                  <a:srgbClr val="000000"/>
                </a:solidFill>
                <a:uFillTx/>
              </a:defRPr>
            </a:pPr>
            <a:r>
              <a:rPr lang="es-MX" sz="3200" b="1" dirty="0">
                <a:solidFill>
                  <a:srgbClr val="000000"/>
                </a:solidFill>
                <a:latin typeface="Calibri Light"/>
                <a:ea typeface=""/>
                <a:cs typeface=""/>
              </a:rPr>
              <a:t>Accesibilidad</a:t>
            </a:r>
            <a:r>
              <a:rPr lang="es-MX" sz="3200" dirty="0">
                <a:solidFill>
                  <a:srgbClr val="000000"/>
                </a:solidFill>
                <a:latin typeface="Calibri Light"/>
                <a:ea typeface=""/>
                <a:cs typeface=""/>
              </a:rPr>
              <a:t> – Garantizar el acceso a la consulta de los archivos.</a:t>
            </a:r>
          </a:p>
          <a:p>
            <a:pPr algn="just"/>
            <a:endParaRPr lang="es-MX" sz="3200" dirty="0">
              <a:latin typeface="+mj-lt"/>
            </a:endParaRPr>
          </a:p>
        </p:txBody>
      </p:sp>
    </p:spTree>
    <p:extLst>
      <p:ext uri="{BB962C8B-B14F-4D97-AF65-F5344CB8AC3E}">
        <p14:creationId xmlns:p14="http://schemas.microsoft.com/office/powerpoint/2010/main" val="3953965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archivo">
            <a:hlinkClick r:id="" action="ppaction://media"/>
            <a:extLst>
              <a:ext uri="{FF2B5EF4-FFF2-40B4-BE49-F238E27FC236}">
                <a16:creationId xmlns:a16="http://schemas.microsoft.com/office/drawing/2014/main" id="{F380F71E-04F8-1124-1957-7F627AD7FF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1047750"/>
            <a:ext cx="10515600" cy="4846638"/>
          </a:xfrm>
        </p:spPr>
      </p:pic>
    </p:spTree>
    <p:extLst>
      <p:ext uri="{BB962C8B-B14F-4D97-AF65-F5344CB8AC3E}">
        <p14:creationId xmlns:p14="http://schemas.microsoft.com/office/powerpoint/2010/main" val="178716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DD54F-5748-E7EB-401C-54984398D48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74E4D80-B76B-C514-759D-BF6CFAA8ADA0}"/>
              </a:ext>
            </a:extLst>
          </p:cNvPr>
          <p:cNvSpPr>
            <a:spLocks noGrp="1"/>
          </p:cNvSpPr>
          <p:nvPr>
            <p:ph type="ctrTitle"/>
          </p:nvPr>
        </p:nvSpPr>
        <p:spPr>
          <a:xfrm>
            <a:off x="536448" y="710883"/>
            <a:ext cx="2819400" cy="761301"/>
          </a:xfrm>
        </p:spPr>
        <p:txBody>
          <a:bodyPr>
            <a:normAutofit/>
          </a:bodyPr>
          <a:lstStyle/>
          <a:p>
            <a:r>
              <a:rPr lang="es-MX" sz="4400" b="1" dirty="0">
                <a:solidFill>
                  <a:srgbClr val="C00000"/>
                </a:solidFill>
              </a:rPr>
              <a:t>Conceptos</a:t>
            </a:r>
          </a:p>
        </p:txBody>
      </p:sp>
      <p:sp>
        <p:nvSpPr>
          <p:cNvPr id="3" name="Subtítulo 2">
            <a:extLst>
              <a:ext uri="{FF2B5EF4-FFF2-40B4-BE49-F238E27FC236}">
                <a16:creationId xmlns:a16="http://schemas.microsoft.com/office/drawing/2014/main" id="{C28FBCB2-79C3-5B18-AA26-78240F22F3B3}"/>
              </a:ext>
            </a:extLst>
          </p:cNvPr>
          <p:cNvSpPr>
            <a:spLocks noGrp="1"/>
          </p:cNvSpPr>
          <p:nvPr>
            <p:ph type="subTitle" idx="1"/>
          </p:nvPr>
        </p:nvSpPr>
        <p:spPr>
          <a:xfrm>
            <a:off x="566928" y="1472184"/>
            <a:ext cx="11237976" cy="5321808"/>
          </a:xfrm>
        </p:spPr>
        <p:txBody>
          <a:bodyPr>
            <a:normAutofit/>
          </a:bodyPr>
          <a:lstStyle/>
          <a:p>
            <a:pPr marL="514350" indent="-514350" algn="just">
              <a:buFont typeface="+mj-lt"/>
              <a:buAutoNum type="arabicPeriod"/>
            </a:pPr>
            <a:r>
              <a:rPr lang="es-MX" sz="3200" dirty="0">
                <a:solidFill>
                  <a:schemeClr val="accent2"/>
                </a:solidFill>
                <a:latin typeface="+mj-lt"/>
              </a:rPr>
              <a:t>Documento –</a:t>
            </a:r>
            <a:r>
              <a:rPr lang="es-MX" sz="3200" dirty="0">
                <a:solidFill>
                  <a:schemeClr val="accent6"/>
                </a:solidFill>
                <a:latin typeface="+mj-lt"/>
              </a:rPr>
              <a:t> </a:t>
            </a:r>
            <a:r>
              <a:rPr lang="es-MX" sz="3000" dirty="0">
                <a:latin typeface="+mj-lt"/>
              </a:rPr>
              <a:t>Aquel que registra un hecho o acto administrativo, jurídico/legal o fiscal/contable; que es creado o recibido, manejado y usado en el cumplimiento del marco normativo aplicable (facultades y competencias de la LOFGE y de su Reglamento)</a:t>
            </a:r>
          </a:p>
          <a:p>
            <a:pPr marL="514350" indent="-514350" algn="just">
              <a:buFont typeface="+mj-lt"/>
              <a:buAutoNum type="arabicPeriod"/>
            </a:pPr>
            <a:endParaRPr lang="es-MX" dirty="0">
              <a:latin typeface="+mj-lt"/>
            </a:endParaRPr>
          </a:p>
          <a:p>
            <a:pPr marL="514350" indent="-514350" algn="just">
              <a:buFont typeface="+mj-lt"/>
              <a:buAutoNum type="arabicPeriod"/>
            </a:pPr>
            <a:r>
              <a:rPr lang="es-MX" sz="3200" dirty="0">
                <a:solidFill>
                  <a:schemeClr val="accent2"/>
                </a:solidFill>
                <a:latin typeface="+mj-lt"/>
              </a:rPr>
              <a:t>Expediente – </a:t>
            </a:r>
            <a:r>
              <a:rPr lang="es-MX" sz="2800" dirty="0">
                <a:latin typeface="+mj-lt"/>
              </a:rPr>
              <a:t>Conjunto de documentos que se integran siguiendo una relación orgánica, con orden lógico y cronológico, foliados, descritos y en óptimas condiciones.</a:t>
            </a:r>
          </a:p>
          <a:p>
            <a:pPr marL="514350" indent="-514350" algn="just">
              <a:buFont typeface="+mj-lt"/>
              <a:buAutoNum type="arabicPeriod"/>
            </a:pPr>
            <a:endParaRPr lang="es-MX" sz="1900" dirty="0">
              <a:latin typeface="+mj-lt"/>
            </a:endParaRPr>
          </a:p>
          <a:p>
            <a:pPr marL="514350" indent="-514350" algn="just">
              <a:buFont typeface="+mj-lt"/>
              <a:buAutoNum type="arabicPeriod"/>
            </a:pPr>
            <a:r>
              <a:rPr lang="es-MX" sz="3200" dirty="0">
                <a:solidFill>
                  <a:schemeClr val="accent2"/>
                </a:solidFill>
                <a:latin typeface="+mj-lt"/>
              </a:rPr>
              <a:t>Archivo –</a:t>
            </a:r>
            <a:r>
              <a:rPr lang="es-MX" sz="3200" dirty="0">
                <a:solidFill>
                  <a:srgbClr val="FF0000"/>
                </a:solidFill>
                <a:latin typeface="+mj-lt"/>
              </a:rPr>
              <a:t> </a:t>
            </a:r>
            <a:r>
              <a:rPr lang="es-MX" sz="2800" dirty="0">
                <a:latin typeface="+mj-lt"/>
              </a:rPr>
              <a:t>Conjunto de expedientes y documentos organizados con el fin de integrar una fuente de información, relacionadas con actividades de una institución.</a:t>
            </a:r>
          </a:p>
          <a:p>
            <a:pPr algn="just"/>
            <a:endParaRPr lang="es-MX" sz="3200" dirty="0">
              <a:latin typeface="+mj-lt"/>
            </a:endParaRPr>
          </a:p>
        </p:txBody>
      </p:sp>
    </p:spTree>
    <p:extLst>
      <p:ext uri="{BB962C8B-B14F-4D97-AF65-F5344CB8AC3E}">
        <p14:creationId xmlns:p14="http://schemas.microsoft.com/office/powerpoint/2010/main" val="826029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B546B-5CB3-165C-F4F5-EC8AE0FA5C2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7A90885-70DD-D0D4-B344-598CBFBC1121}"/>
              </a:ext>
            </a:extLst>
          </p:cNvPr>
          <p:cNvSpPr>
            <a:spLocks noGrp="1"/>
          </p:cNvSpPr>
          <p:nvPr>
            <p:ph type="ctrTitle"/>
          </p:nvPr>
        </p:nvSpPr>
        <p:spPr>
          <a:xfrm>
            <a:off x="536448" y="848043"/>
            <a:ext cx="5370576" cy="843597"/>
          </a:xfrm>
        </p:spPr>
        <p:txBody>
          <a:bodyPr>
            <a:normAutofit/>
          </a:bodyPr>
          <a:lstStyle/>
          <a:p>
            <a:r>
              <a:rPr lang="es-MX" sz="3600" b="1" dirty="0"/>
              <a:t>1. </a:t>
            </a:r>
            <a:r>
              <a:rPr lang="es-MX" sz="3600" b="1" dirty="0">
                <a:solidFill>
                  <a:schemeClr val="accent2"/>
                </a:solidFill>
              </a:rPr>
              <a:t>Documento de archivo</a:t>
            </a:r>
          </a:p>
        </p:txBody>
      </p:sp>
      <p:sp>
        <p:nvSpPr>
          <p:cNvPr id="3" name="Subtítulo 2">
            <a:extLst>
              <a:ext uri="{FF2B5EF4-FFF2-40B4-BE49-F238E27FC236}">
                <a16:creationId xmlns:a16="http://schemas.microsoft.com/office/drawing/2014/main" id="{8063295E-034D-BB88-F944-F178D17B2D60}"/>
              </a:ext>
            </a:extLst>
          </p:cNvPr>
          <p:cNvSpPr>
            <a:spLocks noGrp="1"/>
          </p:cNvSpPr>
          <p:nvPr>
            <p:ph type="subTitle" idx="1"/>
          </p:nvPr>
        </p:nvSpPr>
        <p:spPr>
          <a:xfrm>
            <a:off x="566928" y="1801368"/>
            <a:ext cx="11237976" cy="4828032"/>
          </a:xfrm>
        </p:spPr>
        <p:txBody>
          <a:bodyPr>
            <a:normAutofit lnSpcReduction="10000"/>
          </a:bodyPr>
          <a:lstStyle/>
          <a:p>
            <a:pPr marL="109728" lvl="0" algn="just">
              <a:defRPr sz="1800" b="0" i="0" u="none" strike="noStrike" kern="0" cap="none" spc="0" baseline="0">
                <a:solidFill>
                  <a:srgbClr val="000000"/>
                </a:solidFill>
                <a:uFillTx/>
              </a:defRPr>
            </a:pPr>
            <a:r>
              <a:rPr lang="es-MX" sz="2800" dirty="0">
                <a:solidFill>
                  <a:srgbClr val="000000"/>
                </a:solidFill>
                <a:latin typeface="Calibri Light"/>
                <a:ea typeface=""/>
                <a:cs typeface=""/>
              </a:rPr>
              <a:t>Aquel que sin importar su forma o medio ha sido creado, recibido, manejado y usado por un individuo o sujeto obligado (FGE) en cumplimiento de obligaciones legales y en el ejercicio de su actividad.</a:t>
            </a:r>
          </a:p>
          <a:p>
            <a:pPr marL="228600" lvl="0" indent="-228600" algn="just">
              <a:buSzPct val="100000"/>
              <a:buFont typeface="Arial" pitchFamily="34"/>
              <a:buChar char="•"/>
              <a:defRPr sz="1800" b="0" i="0" u="none" strike="noStrike" kern="0" cap="none" spc="0" baseline="0">
                <a:solidFill>
                  <a:srgbClr val="000000"/>
                </a:solidFill>
                <a:uFillTx/>
              </a:defRPr>
            </a:pPr>
            <a:r>
              <a:rPr lang="es-MX" sz="2800" dirty="0">
                <a:solidFill>
                  <a:srgbClr val="000000"/>
                </a:solidFill>
                <a:latin typeface="Calibri Light"/>
                <a:ea typeface=""/>
                <a:cs typeface=""/>
              </a:rPr>
              <a:t>Son producidos en forma natural en función de una actividad administrativa.</a:t>
            </a:r>
          </a:p>
          <a:p>
            <a:pPr marL="228600" lvl="0" indent="-228600" algn="just">
              <a:buSzPct val="100000"/>
              <a:buFont typeface="Arial" pitchFamily="34"/>
              <a:buChar char="•"/>
              <a:defRPr sz="1800" b="0" i="0" u="none" strike="noStrike" kern="0" cap="none" spc="0" baseline="0">
                <a:solidFill>
                  <a:srgbClr val="000000"/>
                </a:solidFill>
                <a:uFillTx/>
              </a:defRPr>
            </a:pPr>
            <a:r>
              <a:rPr lang="es-MX" sz="2800" dirty="0">
                <a:solidFill>
                  <a:srgbClr val="000000"/>
                </a:solidFill>
                <a:latin typeface="Calibri Light"/>
                <a:ea typeface=""/>
                <a:cs typeface=""/>
              </a:rPr>
              <a:t>Constituye el único testimonio y garantía documental del acto administrativo, por tanto se trata de documentación única.</a:t>
            </a:r>
          </a:p>
          <a:p>
            <a:pPr marL="228600" lvl="0" indent="-228600" algn="just">
              <a:buSzPct val="100000"/>
              <a:buFont typeface="Arial" pitchFamily="34"/>
              <a:buChar char="•"/>
              <a:defRPr sz="1800" b="0" i="0" u="none" strike="noStrike" kern="0" cap="none" spc="0" baseline="0">
                <a:solidFill>
                  <a:srgbClr val="000000"/>
                </a:solidFill>
                <a:uFillTx/>
              </a:defRPr>
            </a:pPr>
            <a:r>
              <a:rPr lang="es-MX" sz="2800" dirty="0">
                <a:solidFill>
                  <a:srgbClr val="000000"/>
                </a:solidFill>
                <a:latin typeface="Calibri Light"/>
                <a:ea typeface=""/>
                <a:cs typeface=""/>
              </a:rPr>
              <a:t>Esta estructurado en conjuntos </a:t>
            </a:r>
            <a:r>
              <a:rPr lang="pt-BR" sz="2800" dirty="0">
                <a:solidFill>
                  <a:srgbClr val="000000"/>
                </a:solidFill>
                <a:latin typeface="Calibri Light"/>
                <a:ea typeface=""/>
                <a:cs typeface=""/>
              </a:rPr>
              <a:t>de documentos organizados que se </a:t>
            </a:r>
            <a:r>
              <a:rPr lang="es-MX" sz="2800" dirty="0">
                <a:solidFill>
                  <a:srgbClr val="000000"/>
                </a:solidFill>
                <a:latin typeface="Calibri Light"/>
                <a:ea typeface=""/>
                <a:cs typeface=""/>
              </a:rPr>
              <a:t>interrelacionan.</a:t>
            </a:r>
          </a:p>
          <a:p>
            <a:pPr marL="228600" lvl="0" indent="-228600" algn="l">
              <a:buSzPct val="100000"/>
              <a:buFont typeface="Arial" pitchFamily="34"/>
              <a:buChar char="•"/>
              <a:defRPr sz="1800" b="0" i="0" u="none" strike="noStrike" kern="0" cap="none" spc="0" baseline="0">
                <a:solidFill>
                  <a:srgbClr val="000000"/>
                </a:solidFill>
                <a:uFillTx/>
              </a:defRPr>
            </a:pPr>
            <a:r>
              <a:rPr lang="es-MX" sz="2800" dirty="0">
                <a:solidFill>
                  <a:srgbClr val="000000"/>
                </a:solidFill>
                <a:latin typeface="Calibri Light"/>
                <a:ea typeface=""/>
                <a:cs typeface=""/>
              </a:rPr>
              <a:t>Son o pueden ser: patrimonio documental.</a:t>
            </a:r>
          </a:p>
          <a:p>
            <a:pPr marL="228600" lvl="0" indent="-228600" algn="l">
              <a:buSzPct val="100000"/>
              <a:buFont typeface="Arial" pitchFamily="34"/>
              <a:buChar char="•"/>
              <a:defRPr sz="1800" b="0" i="0" u="none" strike="noStrike" kern="0" cap="none" spc="0" baseline="0">
                <a:solidFill>
                  <a:srgbClr val="000000"/>
                </a:solidFill>
                <a:uFillTx/>
              </a:defRPr>
            </a:pPr>
            <a:r>
              <a:rPr lang="es-MX" sz="2800" dirty="0">
                <a:solidFill>
                  <a:srgbClr val="000000"/>
                </a:solidFill>
                <a:latin typeface="Calibri Light"/>
                <a:ea typeface=""/>
                <a:cs typeface=""/>
              </a:rPr>
              <a:t>Conformados en expedientes, que son transferibles a concentración.</a:t>
            </a:r>
          </a:p>
          <a:p>
            <a:pPr algn="just"/>
            <a:endParaRPr lang="es-MX" sz="2800" dirty="0">
              <a:latin typeface="+mj-lt"/>
            </a:endParaRPr>
          </a:p>
        </p:txBody>
      </p:sp>
    </p:spTree>
    <p:extLst>
      <p:ext uri="{BB962C8B-B14F-4D97-AF65-F5344CB8AC3E}">
        <p14:creationId xmlns:p14="http://schemas.microsoft.com/office/powerpoint/2010/main" val="3127026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A4058-8238-6CE8-7D46-C04419444AC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5F24F61-CB6F-6AB3-ADB7-4F134D589343}"/>
              </a:ext>
            </a:extLst>
          </p:cNvPr>
          <p:cNvSpPr>
            <a:spLocks noGrp="1"/>
          </p:cNvSpPr>
          <p:nvPr>
            <p:ph type="ctrTitle"/>
          </p:nvPr>
        </p:nvSpPr>
        <p:spPr>
          <a:xfrm>
            <a:off x="536448" y="765747"/>
            <a:ext cx="7427976" cy="614997"/>
          </a:xfrm>
        </p:spPr>
        <p:txBody>
          <a:bodyPr>
            <a:normAutofit fontScale="90000"/>
          </a:bodyPr>
          <a:lstStyle/>
          <a:p>
            <a:r>
              <a:rPr lang="es-MX" sz="4400" b="1" dirty="0"/>
              <a:t>Valores primarios de la información</a:t>
            </a:r>
          </a:p>
        </p:txBody>
      </p:sp>
      <p:sp>
        <p:nvSpPr>
          <p:cNvPr id="3" name="Subtítulo 2">
            <a:extLst>
              <a:ext uri="{FF2B5EF4-FFF2-40B4-BE49-F238E27FC236}">
                <a16:creationId xmlns:a16="http://schemas.microsoft.com/office/drawing/2014/main" id="{37AF436D-4369-07AC-1B53-B84E25FA1766}"/>
              </a:ext>
            </a:extLst>
          </p:cNvPr>
          <p:cNvSpPr>
            <a:spLocks noGrp="1"/>
          </p:cNvSpPr>
          <p:nvPr>
            <p:ph type="subTitle" idx="1"/>
          </p:nvPr>
        </p:nvSpPr>
        <p:spPr>
          <a:xfrm>
            <a:off x="566928" y="1554480"/>
            <a:ext cx="11237976" cy="4828032"/>
          </a:xfrm>
        </p:spPr>
        <p:txBody>
          <a:bodyPr>
            <a:normAutofit lnSpcReduction="10000"/>
          </a:bodyPr>
          <a:lstStyle/>
          <a:p>
            <a:pPr algn="just"/>
            <a:r>
              <a:rPr lang="es-MX" sz="2800" b="1" dirty="0">
                <a:latin typeface="+mj-lt"/>
              </a:rPr>
              <a:t>Administrativo</a:t>
            </a:r>
          </a:p>
          <a:p>
            <a:pPr marL="109728" lvl="0" algn="just">
              <a:defRPr sz="1800" b="0" i="0" u="none" strike="noStrike" kern="0" cap="none" spc="0" baseline="0">
                <a:solidFill>
                  <a:srgbClr val="000000"/>
                </a:solidFill>
                <a:uFillTx/>
              </a:defRPr>
            </a:pPr>
            <a:r>
              <a:rPr lang="es-MX" sz="2800" dirty="0">
                <a:solidFill>
                  <a:srgbClr val="000000"/>
                </a:solidFill>
                <a:latin typeface="Calibri Light"/>
                <a:ea typeface=""/>
                <a:cs typeface=""/>
              </a:rPr>
              <a:t>Aquellos que son elaborados, recibidos y conservados por cada área en función de las actividades derivadas de sus atribuciones.</a:t>
            </a:r>
          </a:p>
          <a:p>
            <a:pPr marL="109728" lvl="0" algn="l">
              <a:defRPr sz="1800" b="0" i="0" u="none" strike="noStrike" kern="0" cap="none" spc="0" baseline="0">
                <a:solidFill>
                  <a:srgbClr val="000000"/>
                </a:solidFill>
                <a:uFillTx/>
              </a:defRPr>
            </a:pPr>
            <a:r>
              <a:rPr lang="es-MX" sz="2800" dirty="0">
                <a:solidFill>
                  <a:srgbClr val="000000"/>
                </a:solidFill>
                <a:latin typeface="Calibri Light"/>
                <a:ea typeface=""/>
                <a:cs typeface=""/>
              </a:rPr>
              <a:t>Su tiempo de guarda no será mayor a 7 años.</a:t>
            </a:r>
            <a:endParaRPr lang="es-MX" sz="2800" dirty="0">
              <a:latin typeface="+mj-lt"/>
            </a:endParaRPr>
          </a:p>
          <a:p>
            <a:pPr algn="just"/>
            <a:endParaRPr lang="es-MX" sz="2800" dirty="0">
              <a:latin typeface="+mj-lt"/>
            </a:endParaRPr>
          </a:p>
          <a:p>
            <a:pPr algn="just"/>
            <a:r>
              <a:rPr lang="es-MX" sz="2800" b="1" dirty="0">
                <a:latin typeface="+mj-lt"/>
              </a:rPr>
              <a:t>Jurídico/legal</a:t>
            </a:r>
          </a:p>
          <a:p>
            <a:pPr marL="109728" lvl="0" algn="just">
              <a:defRPr sz="1800" b="0" i="0" u="none" strike="noStrike" kern="0" cap="none" spc="0" baseline="0">
                <a:solidFill>
                  <a:srgbClr val="000000"/>
                </a:solidFill>
                <a:uFillTx/>
              </a:defRPr>
            </a:pPr>
            <a:r>
              <a:rPr lang="es-MX" sz="2800" dirty="0">
                <a:solidFill>
                  <a:srgbClr val="000000"/>
                </a:solidFill>
                <a:latin typeface="Calibri Light"/>
                <a:ea typeface=""/>
                <a:cs typeface=""/>
              </a:rPr>
              <a:t>Los que se reciben y/o conservan en el ejercicio de derechos u obligaciones regulados por el Derecho relativo a la materia de que se trate o que sirvan de testimonio ante la ley.</a:t>
            </a:r>
          </a:p>
          <a:p>
            <a:pPr marL="109728" lvl="0" algn="just">
              <a:defRPr sz="1800" b="0" i="0" u="none" strike="noStrike" kern="0" cap="none" spc="0" baseline="0">
                <a:solidFill>
                  <a:srgbClr val="000000"/>
                </a:solidFill>
                <a:uFillTx/>
              </a:defRPr>
            </a:pPr>
            <a:r>
              <a:rPr lang="es-MX" sz="2800" dirty="0">
                <a:solidFill>
                  <a:srgbClr val="000000"/>
                </a:solidFill>
                <a:latin typeface="Calibri Light"/>
                <a:ea typeface=""/>
                <a:cs typeface=""/>
              </a:rPr>
              <a:t>Su tiempo de guarda es durante su desahogo en trámite y 10 años en concentración.</a:t>
            </a:r>
          </a:p>
          <a:p>
            <a:pPr algn="just"/>
            <a:endParaRPr lang="es-MX" sz="2800" dirty="0">
              <a:latin typeface="+mj-lt"/>
            </a:endParaRPr>
          </a:p>
        </p:txBody>
      </p:sp>
    </p:spTree>
    <p:extLst>
      <p:ext uri="{BB962C8B-B14F-4D97-AF65-F5344CB8AC3E}">
        <p14:creationId xmlns:p14="http://schemas.microsoft.com/office/powerpoint/2010/main" val="2495517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1AC63-4878-8E85-1295-8D463C552E0A}"/>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5E06A6E6-92B5-71BE-D76A-1DC6A3B83BE8}"/>
              </a:ext>
            </a:extLst>
          </p:cNvPr>
          <p:cNvSpPr>
            <a:spLocks noGrp="1"/>
          </p:cNvSpPr>
          <p:nvPr>
            <p:ph type="subTitle" idx="1"/>
          </p:nvPr>
        </p:nvSpPr>
        <p:spPr>
          <a:xfrm>
            <a:off x="566928" y="713232"/>
            <a:ext cx="11237976" cy="6044184"/>
          </a:xfrm>
        </p:spPr>
        <p:txBody>
          <a:bodyPr>
            <a:normAutofit/>
          </a:bodyPr>
          <a:lstStyle/>
          <a:p>
            <a:pPr algn="just"/>
            <a:r>
              <a:rPr lang="es-MX" sz="2800" dirty="0"/>
              <a:t>Fiscal/contable</a:t>
            </a:r>
          </a:p>
          <a:p>
            <a:pPr marL="109728" lvl="0" algn="just">
              <a:defRPr sz="1800" b="0" i="0" u="none" strike="noStrike" kern="0" cap="none" spc="0" baseline="0">
                <a:solidFill>
                  <a:srgbClr val="000000"/>
                </a:solidFill>
                <a:uFillTx/>
              </a:defRPr>
            </a:pPr>
            <a:r>
              <a:rPr lang="es-MX" sz="2800" dirty="0">
                <a:solidFill>
                  <a:srgbClr val="000000"/>
                </a:solidFill>
                <a:latin typeface="Calibri Light"/>
                <a:ea typeface=""/>
                <a:cs typeface=""/>
              </a:rPr>
              <a:t>Constituye el conjunto de documentos con información consistente en libros de contabilidad, registros contables, documentos contabilizados, comprobatorios (facturas, notas, cheques, ajustes presupuestales y </a:t>
            </a:r>
            <a:r>
              <a:rPr lang="es-MX" sz="2800" dirty="0" err="1">
                <a:solidFill>
                  <a:srgbClr val="000000"/>
                </a:solidFill>
                <a:latin typeface="Calibri Light"/>
                <a:ea typeface=""/>
                <a:cs typeface=""/>
              </a:rPr>
              <a:t>justificatorios</a:t>
            </a:r>
            <a:r>
              <a:rPr lang="es-MX" sz="2800" dirty="0">
                <a:solidFill>
                  <a:srgbClr val="000000"/>
                </a:solidFill>
                <a:latin typeface="Calibri Light"/>
                <a:ea typeface=""/>
                <a:cs typeface=""/>
              </a:rPr>
              <a:t> (contratos, órdenes de pedidos)</a:t>
            </a:r>
          </a:p>
          <a:p>
            <a:pPr marL="109728" lvl="0" algn="just">
              <a:defRPr sz="1800" b="0" i="0" u="none" strike="noStrike" kern="0" cap="none" spc="0" baseline="0">
                <a:solidFill>
                  <a:srgbClr val="000000"/>
                </a:solidFill>
                <a:uFillTx/>
              </a:defRPr>
            </a:pPr>
            <a:r>
              <a:rPr lang="es-MX" sz="2800" dirty="0">
                <a:solidFill>
                  <a:srgbClr val="000000"/>
                </a:solidFill>
                <a:latin typeface="Calibri Light"/>
                <a:ea typeface=""/>
                <a:cs typeface=""/>
              </a:rPr>
              <a:t>Su conservación será de 5 años como mínimo.</a:t>
            </a:r>
          </a:p>
          <a:p>
            <a:pPr marL="109728" lvl="0" algn="just">
              <a:defRPr sz="1800" b="0" i="0" u="none" strike="noStrike" kern="0" cap="none" spc="0" baseline="0">
                <a:solidFill>
                  <a:srgbClr val="000000"/>
                </a:solidFill>
                <a:uFillTx/>
              </a:defRPr>
            </a:pPr>
            <a:r>
              <a:rPr lang="es-MX" sz="2800" dirty="0">
                <a:solidFill>
                  <a:srgbClr val="000000"/>
                </a:solidFill>
                <a:latin typeface="Calibri Light"/>
                <a:ea typeface=""/>
                <a:cs typeface=""/>
              </a:rPr>
              <a:t>Las cuentas por liquidar sin analizar en su totalidad se conservarán por 12 años en trámite.   </a:t>
            </a:r>
          </a:p>
          <a:p>
            <a:pPr marL="109728" lvl="0" algn="just">
              <a:defRPr sz="1800" b="0" i="0" u="none" strike="noStrike" kern="0" cap="none" spc="0" baseline="0">
                <a:solidFill>
                  <a:srgbClr val="000000"/>
                </a:solidFill>
                <a:uFillTx/>
              </a:defRPr>
            </a:pPr>
            <a:r>
              <a:rPr lang="es-MX" sz="2800" dirty="0"/>
              <a:t>Clínico</a:t>
            </a:r>
          </a:p>
          <a:p>
            <a:pPr marL="109728" lvl="0" algn="just">
              <a:defRPr sz="1800" b="0" i="0" u="none" strike="noStrike" kern="0" cap="none" spc="0" baseline="0">
                <a:solidFill>
                  <a:srgbClr val="000000"/>
                </a:solidFill>
                <a:uFillTx/>
              </a:defRPr>
            </a:pPr>
            <a:r>
              <a:rPr lang="es-MX" sz="2800" dirty="0">
                <a:latin typeface="+mj-lt"/>
              </a:rPr>
              <a:t>Documentos que contienen los datos detallados sobre el historial médico de un paciente como el estado de salud, diagnósticos, tratamientos y evolución.</a:t>
            </a:r>
          </a:p>
          <a:p>
            <a:pPr marL="109728" lvl="0" algn="just">
              <a:defRPr sz="1800" b="0" i="0" u="none" strike="noStrike" kern="0" cap="none" spc="0" baseline="0">
                <a:solidFill>
                  <a:srgbClr val="000000"/>
                </a:solidFill>
                <a:uFillTx/>
              </a:defRPr>
            </a:pPr>
            <a:r>
              <a:rPr lang="es-MX" sz="2800" dirty="0">
                <a:latin typeface="+mj-lt"/>
              </a:rPr>
              <a:t>Se conservarán como mínimo 5 años a partir de la última atención.</a:t>
            </a:r>
          </a:p>
          <a:p>
            <a:pPr algn="just"/>
            <a:endParaRPr lang="es-MX" sz="2800" dirty="0">
              <a:latin typeface="+mj-lt"/>
            </a:endParaRPr>
          </a:p>
        </p:txBody>
      </p:sp>
    </p:spTree>
    <p:extLst>
      <p:ext uri="{BB962C8B-B14F-4D97-AF65-F5344CB8AC3E}">
        <p14:creationId xmlns:p14="http://schemas.microsoft.com/office/powerpoint/2010/main" val="834970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19A44-AFB9-848B-7009-E3917271A6EE}"/>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EF0AA7DC-32AB-0569-E6CB-73340AB646F9}"/>
              </a:ext>
            </a:extLst>
          </p:cNvPr>
          <p:cNvSpPr>
            <a:spLocks noGrp="1"/>
          </p:cNvSpPr>
          <p:nvPr>
            <p:ph type="subTitle" idx="1"/>
          </p:nvPr>
        </p:nvSpPr>
        <p:spPr>
          <a:xfrm>
            <a:off x="246888" y="777240"/>
            <a:ext cx="11713464" cy="5888736"/>
          </a:xfrm>
        </p:spPr>
        <p:txBody>
          <a:bodyPr>
            <a:normAutofit/>
          </a:bodyPr>
          <a:lstStyle/>
          <a:p>
            <a:pPr algn="just"/>
            <a:r>
              <a:rPr lang="es-MX" sz="3600" b="1" dirty="0">
                <a:latin typeface="+mj-lt"/>
              </a:rPr>
              <a:t>2. </a:t>
            </a:r>
            <a:r>
              <a:rPr lang="es-MX" sz="3900" b="1" dirty="0">
                <a:solidFill>
                  <a:schemeClr val="accent2"/>
                </a:solidFill>
                <a:latin typeface="+mj-lt"/>
              </a:rPr>
              <a:t>Documentos de comprobación administrativa inmediata (DCAI)</a:t>
            </a:r>
          </a:p>
          <a:p>
            <a:pPr algn="just"/>
            <a:endParaRPr lang="es-MX" sz="900" dirty="0">
              <a:solidFill>
                <a:schemeClr val="accent4"/>
              </a:solidFill>
              <a:latin typeface="Calibri Light"/>
              <a:ea typeface=""/>
              <a:cs typeface=""/>
            </a:endParaRPr>
          </a:p>
          <a:p>
            <a:pPr marL="681228" lvl="0" indent="-571500" algn="just">
              <a:lnSpc>
                <a:spcPct val="100000"/>
              </a:lnSpc>
              <a:spcBef>
                <a:spcPts val="0"/>
              </a:spcBef>
              <a:buSzPct val="100000"/>
              <a:buFont typeface="Arial" panose="020B0604020202020204" pitchFamily="34" charset="0"/>
              <a:buChar char="•"/>
              <a:defRPr sz="1800" b="0" i="0" u="none" strike="noStrike" kern="0" cap="none" spc="0" baseline="0">
                <a:solidFill>
                  <a:srgbClr val="000000"/>
                </a:solidFill>
                <a:uFillTx/>
              </a:defRPr>
            </a:pPr>
            <a:r>
              <a:rPr lang="es-MX" sz="3000" dirty="0">
                <a:solidFill>
                  <a:srgbClr val="000000"/>
                </a:solidFill>
                <a:latin typeface="Calibri Light"/>
                <a:ea typeface=""/>
                <a:cs typeface=""/>
              </a:rPr>
              <a:t>Documentos creados o recibidos por una institución o individuos en el curso de trámites administrativos o ejecutivos.  </a:t>
            </a:r>
          </a:p>
          <a:p>
            <a:pPr marL="681228" lvl="0" indent="-571500" algn="just">
              <a:lnSpc>
                <a:spcPct val="100000"/>
              </a:lnSpc>
              <a:spcBef>
                <a:spcPts val="0"/>
              </a:spcBef>
              <a:buSzPct val="100000"/>
              <a:buFont typeface="Arial" panose="020B0604020202020204" pitchFamily="34" charset="0"/>
              <a:buChar char="•"/>
              <a:defRPr sz="1800" b="0" i="0" u="none" strike="noStrike" kern="0" cap="none" spc="0" baseline="0">
                <a:solidFill>
                  <a:srgbClr val="000000"/>
                </a:solidFill>
                <a:uFillTx/>
              </a:defRPr>
            </a:pPr>
            <a:r>
              <a:rPr lang="es-MX" sz="3000" dirty="0">
                <a:solidFill>
                  <a:srgbClr val="000000"/>
                </a:solidFill>
                <a:latin typeface="Calibri Light"/>
                <a:ea typeface=""/>
                <a:cs typeface=""/>
              </a:rPr>
              <a:t>Son comprobantes de la realización de una acto administrativo: vales de fotocopias, minutario, registro de visitantes, listado de envíos diversos, correspondencia de entrada y salida (</a:t>
            </a:r>
            <a:r>
              <a:rPr lang="es-MX" sz="3000">
                <a:solidFill>
                  <a:srgbClr val="000000"/>
                </a:solidFill>
                <a:latin typeface="Calibri Light"/>
                <a:ea typeface=""/>
                <a:cs typeface=""/>
              </a:rPr>
              <a:t>acuses), </a:t>
            </a:r>
            <a:r>
              <a:rPr lang="es-MX" sz="3000" dirty="0">
                <a:solidFill>
                  <a:srgbClr val="000000"/>
                </a:solidFill>
                <a:latin typeface="Calibri Light"/>
                <a:ea typeface=""/>
                <a:cs typeface=""/>
              </a:rPr>
              <a:t>etc.</a:t>
            </a:r>
          </a:p>
          <a:p>
            <a:pPr marL="681228" lvl="0" indent="-571500" algn="just">
              <a:lnSpc>
                <a:spcPct val="100000"/>
              </a:lnSpc>
              <a:spcBef>
                <a:spcPts val="0"/>
              </a:spcBef>
              <a:buSzPct val="100000"/>
              <a:buFont typeface="Arial" panose="020B0604020202020204" pitchFamily="34" charset="0"/>
              <a:buChar char="•"/>
              <a:defRPr sz="1800" b="0" i="0" u="none" strike="noStrike" kern="0" cap="none" spc="0" baseline="0">
                <a:solidFill>
                  <a:srgbClr val="000000"/>
                </a:solidFill>
                <a:uFillTx/>
              </a:defRPr>
            </a:pPr>
            <a:r>
              <a:rPr lang="es-MX" sz="3000" dirty="0">
                <a:solidFill>
                  <a:srgbClr val="000000"/>
                </a:solidFill>
                <a:latin typeface="Calibri Light"/>
                <a:ea typeface=""/>
                <a:cs typeface=""/>
              </a:rPr>
              <a:t>No son documentos estructurados en relación a un asunto.</a:t>
            </a:r>
          </a:p>
          <a:p>
            <a:pPr marL="681228" lvl="0" indent="-571500" algn="l">
              <a:lnSpc>
                <a:spcPct val="100000"/>
              </a:lnSpc>
              <a:spcBef>
                <a:spcPts val="0"/>
              </a:spcBef>
              <a:buSzPct val="100000"/>
              <a:buFont typeface="Arial" panose="020B0604020202020204" pitchFamily="34" charset="0"/>
              <a:buChar char="•"/>
              <a:defRPr sz="1800" b="0" i="0" u="none" strike="noStrike" kern="0" cap="none" spc="0" baseline="0">
                <a:solidFill>
                  <a:srgbClr val="000000"/>
                </a:solidFill>
                <a:uFillTx/>
              </a:defRPr>
            </a:pPr>
            <a:r>
              <a:rPr lang="es-MX" sz="3000" dirty="0">
                <a:solidFill>
                  <a:srgbClr val="000000"/>
                </a:solidFill>
                <a:latin typeface="Calibri Light"/>
                <a:ea typeface=""/>
                <a:cs typeface=""/>
              </a:rPr>
              <a:t>Su vigencia administrativa es inmediata o no más de un año.</a:t>
            </a:r>
          </a:p>
          <a:p>
            <a:pPr marL="681228" lvl="0" indent="-571500" algn="l">
              <a:lnSpc>
                <a:spcPct val="100000"/>
              </a:lnSpc>
              <a:spcBef>
                <a:spcPts val="0"/>
              </a:spcBef>
              <a:buSzPct val="100000"/>
              <a:buFont typeface="Arial" panose="020B0604020202020204" pitchFamily="34" charset="0"/>
              <a:buChar char="•"/>
              <a:defRPr sz="1800" b="0" i="0" u="none" strike="noStrike" kern="0" cap="none" spc="0" baseline="0">
                <a:solidFill>
                  <a:srgbClr val="000000"/>
                </a:solidFill>
                <a:uFillTx/>
              </a:defRPr>
            </a:pPr>
            <a:r>
              <a:rPr lang="es-MX" sz="3000" dirty="0">
                <a:solidFill>
                  <a:srgbClr val="000000"/>
                </a:solidFill>
                <a:latin typeface="Calibri Light"/>
                <a:ea typeface=""/>
                <a:cs typeface=""/>
              </a:rPr>
              <a:t>No son transferibles al archivo de concentración.</a:t>
            </a:r>
          </a:p>
          <a:p>
            <a:pPr marL="681228" lvl="0" indent="-571500" algn="l">
              <a:lnSpc>
                <a:spcPct val="100000"/>
              </a:lnSpc>
              <a:spcBef>
                <a:spcPts val="0"/>
              </a:spcBef>
              <a:buSzPct val="100000"/>
              <a:buFont typeface="Arial" panose="020B0604020202020204" pitchFamily="34" charset="0"/>
              <a:buChar char="•"/>
              <a:defRPr sz="1800" b="0" i="0" u="none" strike="noStrike" kern="0" cap="none" spc="0" baseline="0">
                <a:solidFill>
                  <a:srgbClr val="000000"/>
                </a:solidFill>
                <a:uFillTx/>
              </a:defRPr>
            </a:pPr>
            <a:r>
              <a:rPr lang="es-MX" sz="3000" dirty="0">
                <a:solidFill>
                  <a:srgbClr val="000000"/>
                </a:solidFill>
                <a:latin typeface="Calibri Light"/>
                <a:ea typeface=""/>
                <a:cs typeface=""/>
              </a:rPr>
              <a:t>Su baja debe de darse de manera inmediata al término de su utilidad.</a:t>
            </a:r>
          </a:p>
          <a:p>
            <a:pPr algn="just"/>
            <a:endParaRPr lang="es-MX" sz="2800" dirty="0">
              <a:latin typeface="+mj-lt"/>
            </a:endParaRPr>
          </a:p>
        </p:txBody>
      </p:sp>
    </p:spTree>
    <p:extLst>
      <p:ext uri="{BB962C8B-B14F-4D97-AF65-F5344CB8AC3E}">
        <p14:creationId xmlns:p14="http://schemas.microsoft.com/office/powerpoint/2010/main" val="225469346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TotalTime>
  <Words>1440</Words>
  <Application>Microsoft Office PowerPoint</Application>
  <PresentationFormat>Panorámica</PresentationFormat>
  <Paragraphs>127</Paragraphs>
  <Slides>28</Slides>
  <Notes>0</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28</vt:i4>
      </vt:variant>
    </vt:vector>
  </HeadingPairs>
  <TitlesOfParts>
    <vt:vector size="32" baseType="lpstr">
      <vt:lpstr>Arial</vt:lpstr>
      <vt:lpstr>Calibri</vt:lpstr>
      <vt:lpstr>Calibri Light</vt:lpstr>
      <vt:lpstr>Tema de Office</vt:lpstr>
      <vt:lpstr>Principios básicos en la administración de archivos públicos</vt:lpstr>
      <vt:lpstr>¿Qué es un archivo?</vt:lpstr>
      <vt:lpstr>Principios archivísticos</vt:lpstr>
      <vt:lpstr>Presentación de PowerPoint</vt:lpstr>
      <vt:lpstr>Conceptos</vt:lpstr>
      <vt:lpstr>1. Documento de archivo</vt:lpstr>
      <vt:lpstr>Valores primarios de la información</vt:lpstr>
      <vt:lpstr>Presentación de PowerPoint</vt:lpstr>
      <vt:lpstr>Presentación de PowerPoint</vt:lpstr>
      <vt:lpstr>Presentación de PowerPoint</vt:lpstr>
      <vt:lpstr>Presentación de PowerPoint</vt:lpstr>
      <vt:lpstr>Presentación de PowerPoint</vt:lpstr>
      <vt:lpstr>Conceptos</vt:lpstr>
      <vt:lpstr>Funciones RAT</vt:lpstr>
      <vt:lpstr>Presentación de PowerPoint</vt:lpstr>
      <vt:lpstr>Como debemos archivar</vt:lpstr>
      <vt:lpstr>Primero identificamos</vt:lpstr>
      <vt:lpstr>Después organizamos</vt:lpstr>
      <vt:lpstr>Presentación de PowerPoint</vt:lpstr>
      <vt:lpstr>Foliación</vt:lpstr>
      <vt:lpstr>Finalmente realizamos procedimientos de: </vt:lpstr>
      <vt:lpstr>Eliminar ideas erróneas en la materia </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Invitado de equipo</dc:creator>
  <cp:lastModifiedBy>Invitado de equipo</cp:lastModifiedBy>
  <cp:revision>84</cp:revision>
  <dcterms:created xsi:type="dcterms:W3CDTF">2026-03-04T02:03:24Z</dcterms:created>
  <dcterms:modified xsi:type="dcterms:W3CDTF">2026-04-15T15:45:28Z</dcterms:modified>
</cp:coreProperties>
</file>